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24"/>
  </p:notesMasterIdLst>
  <p:sldIdLst>
    <p:sldId id="256" r:id="rId5"/>
    <p:sldId id="257" r:id="rId6"/>
    <p:sldId id="258" r:id="rId7"/>
    <p:sldId id="269" r:id="rId8"/>
    <p:sldId id="259" r:id="rId9"/>
    <p:sldId id="272" r:id="rId10"/>
    <p:sldId id="260" r:id="rId11"/>
    <p:sldId id="262" r:id="rId12"/>
    <p:sldId id="263" r:id="rId13"/>
    <p:sldId id="271" r:id="rId14"/>
    <p:sldId id="265" r:id="rId15"/>
    <p:sldId id="273" r:id="rId16"/>
    <p:sldId id="264" r:id="rId17"/>
    <p:sldId id="274" r:id="rId18"/>
    <p:sldId id="266" r:id="rId19"/>
    <p:sldId id="261" r:id="rId20"/>
    <p:sldId id="270" r:id="rId21"/>
    <p:sldId id="267" r:id="rId22"/>
    <p:sldId id="26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0C9250-7DAA-11A5-C021-22C027FF4099}" name="Jillian Glickman" initials="JG" userId="S::jglickman@webrsg.com::9b04f981-cd57-45fc-8d27-443a097cc1f0" providerId="AD"/>
  <p188:author id="{E35540F2-757B-5FD4-3572-A2B77D70C74F}" name="Jim Simon" initials="JS" userId="S::jsimon@webrsg.com::a8f599c8-f913-4e94-bf65-303085813ae7" providerId="AD"/>
  <p188:author id="{267BC0FD-BC83-103D-A949-DC557C97696B}" name="Wesley Smith" initials="WS" userId="S::wsmith@webrsg.com::277502ce-cccb-48ca-96f0-a95359e0b31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46599-8105-4148-A689-CC42DECA197D}" v="78" dt="2023-07-11T16:28:57.486"/>
    <p1510:client id="{DDEBC83B-C210-F248-B54C-B9E76BBA12B5}" v="27" dt="2023-07-11T16:28:32.948"/>
    <p1510:client id="{E94304A1-664C-A140-9BCC-1EE40E34E8D8}" v="27" dt="2023-07-11T16:36:22.2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81565"/>
  </p:normalViewPr>
  <p:slideViewPr>
    <p:cSldViewPr snapToGrid="0">
      <p:cViewPr varScale="1">
        <p:scale>
          <a:sx n="94" d="100"/>
          <a:sy n="94" d="100"/>
        </p:scale>
        <p:origin x="11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rosenowspevacekgroup.sharepoint.com/sites/SanJoaquinLAFCO/Shared%20Documents/Mountain%20House%20CFA%20-%202023%20Update/Data%20Analysis%20&amp;%20Model/2023%20Working%20Model%20-%20based%20on%20Olympic%20Valley%20CFA__Main%20Version.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Population Forecast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'Popluation Forecast'!$B$52</c:f>
              <c:strCache>
                <c:ptCount val="1"/>
                <c:pt idx="0">
                  <c:v> Forecast </c:v>
                </c:pt>
              </c:strCache>
            </c:strRef>
          </c:tx>
          <c:spPr>
            <a:ln w="28575" cap="rnd">
              <a:solidFill>
                <a:schemeClr val="accent1"/>
              </a:solidFill>
              <a:round/>
            </a:ln>
            <a:effectLst/>
          </c:spPr>
          <c:marker>
            <c:symbol val="none"/>
          </c:marker>
          <c:cat>
            <c:numRef>
              <c:f>'Popluation Forecast'!$C$51:$N$51</c:f>
              <c:numCache>
                <c:formatCode>m/d/yy</c:formatCode>
                <c:ptCount val="12"/>
                <c:pt idx="0">
                  <c:v>43281</c:v>
                </c:pt>
                <c:pt idx="1">
                  <c:v>43646</c:v>
                </c:pt>
                <c:pt idx="2">
                  <c:v>44012</c:v>
                </c:pt>
                <c:pt idx="3">
                  <c:v>44377</c:v>
                </c:pt>
                <c:pt idx="4">
                  <c:v>44742</c:v>
                </c:pt>
                <c:pt idx="5">
                  <c:v>45107</c:v>
                </c:pt>
                <c:pt idx="6">
                  <c:v>45473</c:v>
                </c:pt>
                <c:pt idx="7">
                  <c:v>45838</c:v>
                </c:pt>
                <c:pt idx="8">
                  <c:v>46203</c:v>
                </c:pt>
                <c:pt idx="9">
                  <c:v>46568</c:v>
                </c:pt>
                <c:pt idx="10">
                  <c:v>46934</c:v>
                </c:pt>
                <c:pt idx="11">
                  <c:v>47299</c:v>
                </c:pt>
              </c:numCache>
            </c:numRef>
          </c:cat>
          <c:val>
            <c:numRef>
              <c:f>'Popluation Forecast'!$C$52:$N$52</c:f>
              <c:numCache>
                <c:formatCode>_(* #,##0_);_(* \(#,##0\);_(* "-"_);_(@_)</c:formatCode>
                <c:ptCount val="12"/>
                <c:pt idx="0">
                  <c:v>27031.945132075471</c:v>
                </c:pt>
                <c:pt idx="1">
                  <c:v>28486.059465995808</c:v>
                </c:pt>
                <c:pt idx="2">
                  <c:v>30208.834237408384</c:v>
                </c:pt>
                <c:pt idx="3">
                  <c:v>32450.661070772818</c:v>
                </c:pt>
                <c:pt idx="4">
                  <c:v>35136.414009753971</c:v>
                </c:pt>
                <c:pt idx="5">
                  <c:v>37567.54923571385</c:v>
                </c:pt>
                <c:pt idx="6">
                  <c:v>39374.865685091172</c:v>
                </c:pt>
                <c:pt idx="7">
                  <c:v>41183.463010761458</c:v>
                </c:pt>
                <c:pt idx="8">
                  <c:v>42820.422913174079</c:v>
                </c:pt>
                <c:pt idx="9">
                  <c:v>44434.327042313285</c:v>
                </c:pt>
                <c:pt idx="10">
                  <c:v>45812.071398163396</c:v>
                </c:pt>
                <c:pt idx="11">
                  <c:v>47064.312933075955</c:v>
                </c:pt>
              </c:numCache>
            </c:numRef>
          </c:val>
          <c:smooth val="0"/>
          <c:extLst>
            <c:ext xmlns:c16="http://schemas.microsoft.com/office/drawing/2014/chart" uri="{C3380CC4-5D6E-409C-BE32-E72D297353CC}">
              <c16:uniqueId val="{00000000-4A3F-144E-B558-7DAE363E50DB}"/>
            </c:ext>
          </c:extLst>
        </c:ser>
        <c:ser>
          <c:idx val="1"/>
          <c:order val="1"/>
          <c:tx>
            <c:strRef>
              <c:f>'Popluation Forecast'!$B$53</c:f>
              <c:strCache>
                <c:ptCount val="1"/>
                <c:pt idx="0">
                  <c:v> Low Growth </c:v>
                </c:pt>
              </c:strCache>
            </c:strRef>
          </c:tx>
          <c:spPr>
            <a:ln w="28575" cap="rnd">
              <a:solidFill>
                <a:schemeClr val="accent2"/>
              </a:solidFill>
              <a:round/>
            </a:ln>
            <a:effectLst/>
          </c:spPr>
          <c:marker>
            <c:symbol val="none"/>
          </c:marker>
          <c:cat>
            <c:numRef>
              <c:f>'Popluation Forecast'!$C$51:$N$51</c:f>
              <c:numCache>
                <c:formatCode>m/d/yy</c:formatCode>
                <c:ptCount val="12"/>
                <c:pt idx="0">
                  <c:v>43281</c:v>
                </c:pt>
                <c:pt idx="1">
                  <c:v>43646</c:v>
                </c:pt>
                <c:pt idx="2">
                  <c:v>44012</c:v>
                </c:pt>
                <c:pt idx="3">
                  <c:v>44377</c:v>
                </c:pt>
                <c:pt idx="4">
                  <c:v>44742</c:v>
                </c:pt>
                <c:pt idx="5">
                  <c:v>45107</c:v>
                </c:pt>
                <c:pt idx="6">
                  <c:v>45473</c:v>
                </c:pt>
                <c:pt idx="7">
                  <c:v>45838</c:v>
                </c:pt>
                <c:pt idx="8">
                  <c:v>46203</c:v>
                </c:pt>
                <c:pt idx="9">
                  <c:v>46568</c:v>
                </c:pt>
                <c:pt idx="10">
                  <c:v>46934</c:v>
                </c:pt>
                <c:pt idx="11">
                  <c:v>47299</c:v>
                </c:pt>
              </c:numCache>
            </c:numRef>
          </c:cat>
          <c:val>
            <c:numRef>
              <c:f>'Popluation Forecast'!$C$53:$N$53</c:f>
              <c:numCache>
                <c:formatCode>_(* #,##0_);_(* \(#,##0\);_(* "-"_);_(@_)</c:formatCode>
                <c:ptCount val="12"/>
                <c:pt idx="0">
                  <c:v>27031.945132075471</c:v>
                </c:pt>
                <c:pt idx="1">
                  <c:v>27840.659204753039</c:v>
                </c:pt>
                <c:pt idx="2">
                  <c:v>28725.096599789427</c:v>
                </c:pt>
                <c:pt idx="3">
                  <c:v>30052.094173963713</c:v>
                </c:pt>
                <c:pt idx="4">
                  <c:v>32010.832744592561</c:v>
                </c:pt>
                <c:pt idx="5">
                  <c:v>34114.956922679441</c:v>
                </c:pt>
                <c:pt idx="6">
                  <c:v>36366.355232230708</c:v>
                </c:pt>
                <c:pt idx="7">
                  <c:v>38504.808432020669</c:v>
                </c:pt>
                <c:pt idx="8">
                  <c:v>40514.259969191211</c:v>
                </c:pt>
                <c:pt idx="9">
                  <c:v>42223.973645044396</c:v>
                </c:pt>
                <c:pt idx="10">
                  <c:v>43674.929815697433</c:v>
                </c:pt>
                <c:pt idx="11">
                  <c:v>44980.39893349004</c:v>
                </c:pt>
              </c:numCache>
            </c:numRef>
          </c:val>
          <c:smooth val="0"/>
          <c:extLst>
            <c:ext xmlns:c16="http://schemas.microsoft.com/office/drawing/2014/chart" uri="{C3380CC4-5D6E-409C-BE32-E72D297353CC}">
              <c16:uniqueId val="{00000001-4A3F-144E-B558-7DAE363E50DB}"/>
            </c:ext>
          </c:extLst>
        </c:ser>
        <c:dLbls>
          <c:showLegendKey val="0"/>
          <c:showVal val="0"/>
          <c:showCatName val="0"/>
          <c:showSerName val="0"/>
          <c:showPercent val="0"/>
          <c:showBubbleSize val="0"/>
        </c:dLbls>
        <c:smooth val="0"/>
        <c:axId val="697335999"/>
        <c:axId val="544449871"/>
      </c:lineChart>
      <c:dateAx>
        <c:axId val="697335999"/>
        <c:scaling>
          <c:orientation val="minMax"/>
        </c:scaling>
        <c:delete val="0"/>
        <c:axPos val="b"/>
        <c:numFmt formatCode="m/d/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4449871"/>
        <c:crosses val="autoZero"/>
        <c:auto val="1"/>
        <c:lblOffset val="100"/>
        <c:baseTimeUnit val="years"/>
      </c:dateAx>
      <c:valAx>
        <c:axId val="544449871"/>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7335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'Presentation Charts'!$AM$148</c:f>
              <c:strCache>
                <c:ptCount val="1"/>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AA1-9340-8C7B-85FC607726D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AA1-9340-8C7B-85FC607726D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AA1-9340-8C7B-85FC607726D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AA1-9340-8C7B-85FC607726D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AA1-9340-8C7B-85FC607726D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AA1-9340-8C7B-85FC607726D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'Presentation Charts'!$AL$149:$AL$154</c:f>
              <c:strCache>
                <c:ptCount val="6"/>
                <c:pt idx="0">
                  <c:v> General Fund </c:v>
                </c:pt>
                <c:pt idx="1">
                  <c:v> Special Tax Funds </c:v>
                </c:pt>
                <c:pt idx="2">
                  <c:v> Road Fund </c:v>
                </c:pt>
                <c:pt idx="3">
                  <c:v> LLMD Funds </c:v>
                </c:pt>
                <c:pt idx="4">
                  <c:v> Affordable Housing Fund </c:v>
                </c:pt>
                <c:pt idx="5">
                  <c:v> Subsidiary District Fund </c:v>
                </c:pt>
              </c:strCache>
            </c:strRef>
          </c:cat>
          <c:val>
            <c:numRef>
              <c:f>'Presentation Charts'!$AM$149:$AM$154</c:f>
              <c:numCache>
                <c:formatCode>_(* #,##0_);_(* \(#,##0\);_(* "-"_);_(@_)</c:formatCode>
                <c:ptCount val="6"/>
                <c:pt idx="0">
                  <c:v>15501150.73441105</c:v>
                </c:pt>
                <c:pt idx="1">
                  <c:v>18073589.180104967</c:v>
                </c:pt>
                <c:pt idx="2">
                  <c:v>1325254.6783104218</c:v>
                </c:pt>
                <c:pt idx="3">
                  <c:v>427841</c:v>
                </c:pt>
                <c:pt idx="4">
                  <c:v>1717230.3346535664</c:v>
                </c:pt>
                <c:pt idx="5">
                  <c:v>514829.08649999998</c:v>
                </c:pt>
              </c:numCache>
            </c:numRef>
          </c:val>
          <c:extLst>
            <c:ext xmlns:c16="http://schemas.microsoft.com/office/drawing/2014/chart" uri="{C3380CC4-5D6E-409C-BE32-E72D297353CC}">
              <c16:uniqueId val="{0000000C-3AA1-9340-8C7B-85FC607726D1}"/>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General</a:t>
            </a:r>
            <a:r>
              <a:rPr lang="en-US" baseline="0"/>
              <a:t> Fund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Charts'!$Y$150</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Charts'!$Z$150:$AI$150</c:f>
              <c:numCache>
                <c:formatCode>_(* #,##0_);_(* \(#,##0\);_(* "-"_);_(@_)</c:formatCode>
                <c:ptCount val="10"/>
                <c:pt idx="0">
                  <c:v>13967747.365590822</c:v>
                </c:pt>
                <c:pt idx="1">
                  <c:v>15501150.73441105</c:v>
                </c:pt>
                <c:pt idx="2">
                  <c:v>17110282.563007299</c:v>
                </c:pt>
                <c:pt idx="3">
                  <c:v>17849153.287758648</c:v>
                </c:pt>
                <c:pt idx="4">
                  <c:v>18020253.373389419</c:v>
                </c:pt>
                <c:pt idx="5">
                  <c:v>19356903.375780199</c:v>
                </c:pt>
                <c:pt idx="6">
                  <c:v>20194703.055415791</c:v>
                </c:pt>
                <c:pt idx="7">
                  <c:v>21442703.012381766</c:v>
                </c:pt>
                <c:pt idx="8">
                  <c:v>22159674.051585201</c:v>
                </c:pt>
                <c:pt idx="9">
                  <c:v>22899308.917331874</c:v>
                </c:pt>
              </c:numCache>
            </c:numRef>
          </c:val>
          <c:extLst>
            <c:ext xmlns:c16="http://schemas.microsoft.com/office/drawing/2014/chart" uri="{C3380CC4-5D6E-409C-BE32-E72D297353CC}">
              <c16:uniqueId val="{00000000-1223-134D-84E7-D5AE28C8A8A0}"/>
            </c:ext>
          </c:extLst>
        </c:ser>
        <c:ser>
          <c:idx val="1"/>
          <c:order val="1"/>
          <c:tx>
            <c:strRef>
              <c:f>'Presentation Charts'!$Y$151</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Charts'!$Z$151:$AI$151</c:f>
              <c:numCache>
                <c:formatCode>_(* #,##0_);_(* \(#,##0\);_(* "-"_);_(@_)</c:formatCode>
                <c:ptCount val="10"/>
                <c:pt idx="0">
                  <c:v>12195550.169748995</c:v>
                </c:pt>
                <c:pt idx="1">
                  <c:v>14817478.760380903</c:v>
                </c:pt>
                <c:pt idx="2">
                  <c:v>16664797.759206358</c:v>
                </c:pt>
                <c:pt idx="3">
                  <c:v>17459167.619650621</c:v>
                </c:pt>
                <c:pt idx="4">
                  <c:v>17043463.265414421</c:v>
                </c:pt>
                <c:pt idx="5">
                  <c:v>18278001.805917136</c:v>
                </c:pt>
                <c:pt idx="6">
                  <c:v>19267328.9101298</c:v>
                </c:pt>
                <c:pt idx="7">
                  <c:v>20603696.496787395</c:v>
                </c:pt>
                <c:pt idx="8">
                  <c:v>21635127.034879379</c:v>
                </c:pt>
                <c:pt idx="9">
                  <c:v>22892403.223176163</c:v>
                </c:pt>
              </c:numCache>
            </c:numRef>
          </c:val>
          <c:extLst>
            <c:ext xmlns:c16="http://schemas.microsoft.com/office/drawing/2014/chart" uri="{C3380CC4-5D6E-409C-BE32-E72D297353CC}">
              <c16:uniqueId val="{00000001-1223-134D-84E7-D5AE28C8A8A0}"/>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Special</a:t>
            </a:r>
            <a:r>
              <a:rPr lang="en-US" baseline="0"/>
              <a:t> Tax Funds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Charts'!$Y$153</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Charts'!$Z$153:$AI$153</c:f>
              <c:numCache>
                <c:formatCode>_(* #,##0_);_(* \(#,##0\);_(* "-"_);_(@_)</c:formatCode>
                <c:ptCount val="10"/>
                <c:pt idx="0">
                  <c:v>16350794.490847232</c:v>
                </c:pt>
                <c:pt idx="1">
                  <c:v>18073589.180104967</c:v>
                </c:pt>
                <c:pt idx="2">
                  <c:v>20069504.996759214</c:v>
                </c:pt>
                <c:pt idx="3">
                  <c:v>22046618.451631177</c:v>
                </c:pt>
                <c:pt idx="4">
                  <c:v>23765320.277684733</c:v>
                </c:pt>
                <c:pt idx="5">
                  <c:v>25407856.495036192</c:v>
                </c:pt>
                <c:pt idx="6">
                  <c:v>27062857.407662064</c:v>
                </c:pt>
                <c:pt idx="7">
                  <c:v>28669116.9405916</c:v>
                </c:pt>
                <c:pt idx="8">
                  <c:v>30173927.005562522</c:v>
                </c:pt>
                <c:pt idx="9">
                  <c:v>31640452.216785546</c:v>
                </c:pt>
              </c:numCache>
            </c:numRef>
          </c:val>
          <c:extLst>
            <c:ext xmlns:c16="http://schemas.microsoft.com/office/drawing/2014/chart" uri="{C3380CC4-5D6E-409C-BE32-E72D297353CC}">
              <c16:uniqueId val="{00000000-6FB9-1847-8411-C70AA39C7456}"/>
            </c:ext>
          </c:extLst>
        </c:ser>
        <c:ser>
          <c:idx val="1"/>
          <c:order val="1"/>
          <c:tx>
            <c:strRef>
              <c:f>'Presentation Charts'!$Y$154</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Charts'!$Z$154:$AI$154</c:f>
              <c:numCache>
                <c:formatCode>_(* #,##0_);_(* \(#,##0\);_(* "-"_);_(@_)</c:formatCode>
                <c:ptCount val="10"/>
                <c:pt idx="0">
                  <c:v>14243322.938754095</c:v>
                </c:pt>
                <c:pt idx="1">
                  <c:v>15409691.164771669</c:v>
                </c:pt>
                <c:pt idx="2">
                  <c:v>16740583.96438105</c:v>
                </c:pt>
                <c:pt idx="3">
                  <c:v>18769648.408530753</c:v>
                </c:pt>
                <c:pt idx="4">
                  <c:v>19840090.413153522</c:v>
                </c:pt>
                <c:pt idx="5">
                  <c:v>21001031.570509464</c:v>
                </c:pt>
                <c:pt idx="6">
                  <c:v>22135434.953236483</c:v>
                </c:pt>
                <c:pt idx="7">
                  <c:v>23296422.805123027</c:v>
                </c:pt>
                <c:pt idx="8">
                  <c:v>24375288.245917782</c:v>
                </c:pt>
                <c:pt idx="9">
                  <c:v>25456137.302033868</c:v>
                </c:pt>
              </c:numCache>
            </c:numRef>
          </c:val>
          <c:extLst>
            <c:ext xmlns:c16="http://schemas.microsoft.com/office/drawing/2014/chart" uri="{C3380CC4-5D6E-409C-BE32-E72D297353CC}">
              <c16:uniqueId val="{00000001-6FB9-1847-8411-C70AA39C7456}"/>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Subsidiary District</a:t>
            </a:r>
            <a:r>
              <a:rPr lang="en-US" baseline="0"/>
              <a:t> Fund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Charts'!$Y$165</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Charts'!$Z$165:$AI$165</c:f>
              <c:numCache>
                <c:formatCode>_(* #,##0_);_(* \(#,##0\);_(* "-"_);_(@_)</c:formatCode>
                <c:ptCount val="10"/>
                <c:pt idx="0">
                  <c:v>491600</c:v>
                </c:pt>
                <c:pt idx="1">
                  <c:v>514829.08649999998</c:v>
                </c:pt>
                <c:pt idx="2">
                  <c:v>547401.8887094612</c:v>
                </c:pt>
                <c:pt idx="3">
                  <c:v>589616.43368068151</c:v>
                </c:pt>
                <c:pt idx="4">
                  <c:v>636340.7778939089</c:v>
                </c:pt>
                <c:pt idx="5">
                  <c:v>683706.3742422373</c:v>
                </c:pt>
                <c:pt idx="6">
                  <c:v>727415.65670652001</c:v>
                </c:pt>
                <c:pt idx="7">
                  <c:v>769640.40687797929</c:v>
                </c:pt>
                <c:pt idx="8">
                  <c:v>811368.60983003641</c:v>
                </c:pt>
                <c:pt idx="9">
                  <c:v>850393.87093964918</c:v>
                </c:pt>
              </c:numCache>
            </c:numRef>
          </c:val>
          <c:extLst>
            <c:ext xmlns:c16="http://schemas.microsoft.com/office/drawing/2014/chart" uri="{C3380CC4-5D6E-409C-BE32-E72D297353CC}">
              <c16:uniqueId val="{00000000-DDBD-2341-8D3E-A4B03D891350}"/>
            </c:ext>
          </c:extLst>
        </c:ser>
        <c:ser>
          <c:idx val="1"/>
          <c:order val="1"/>
          <c:tx>
            <c:strRef>
              <c:f>'Presentation Charts'!$Y$166</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Charts'!$Z$166:$AI$166</c:f>
              <c:numCache>
                <c:formatCode>_(* #,##0_);_(* \(#,##0\);_(* "-"_);_(@_)</c:formatCode>
                <c:ptCount val="10"/>
                <c:pt idx="0">
                  <c:v>403400</c:v>
                </c:pt>
                <c:pt idx="1">
                  <c:v>420500</c:v>
                </c:pt>
                <c:pt idx="2">
                  <c:v>433200</c:v>
                </c:pt>
                <c:pt idx="3">
                  <c:v>446000</c:v>
                </c:pt>
                <c:pt idx="4">
                  <c:v>458900</c:v>
                </c:pt>
                <c:pt idx="5">
                  <c:v>472100</c:v>
                </c:pt>
                <c:pt idx="6">
                  <c:v>485600</c:v>
                </c:pt>
                <c:pt idx="7">
                  <c:v>499300</c:v>
                </c:pt>
                <c:pt idx="8">
                  <c:v>513400</c:v>
                </c:pt>
                <c:pt idx="9">
                  <c:v>527700</c:v>
                </c:pt>
              </c:numCache>
            </c:numRef>
          </c:val>
          <c:extLst>
            <c:ext xmlns:c16="http://schemas.microsoft.com/office/drawing/2014/chart" uri="{C3380CC4-5D6E-409C-BE32-E72D297353CC}">
              <c16:uniqueId val="{00000001-DDBD-2341-8D3E-A4B03D891350}"/>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LLMD</a:t>
            </a:r>
            <a:r>
              <a:rPr lang="en-US" baseline="0"/>
              <a:t> Funds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Charts'!$Y$159</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Charts'!$Z$159:$AI$159</c:f>
              <c:numCache>
                <c:formatCode>_(* #,##0_);_(* \(#,##0\);_(* "-"_);_(@_)</c:formatCode>
                <c:ptCount val="10"/>
                <c:pt idx="0">
                  <c:v>427841</c:v>
                </c:pt>
                <c:pt idx="1">
                  <c:v>427841</c:v>
                </c:pt>
                <c:pt idx="2">
                  <c:v>427841</c:v>
                </c:pt>
                <c:pt idx="3">
                  <c:v>427841</c:v>
                </c:pt>
                <c:pt idx="4">
                  <c:v>427841</c:v>
                </c:pt>
                <c:pt idx="5">
                  <c:v>427841</c:v>
                </c:pt>
                <c:pt idx="6">
                  <c:v>427841</c:v>
                </c:pt>
                <c:pt idx="7">
                  <c:v>427841</c:v>
                </c:pt>
                <c:pt idx="8">
                  <c:v>427841</c:v>
                </c:pt>
                <c:pt idx="9">
                  <c:v>427841</c:v>
                </c:pt>
              </c:numCache>
            </c:numRef>
          </c:val>
          <c:extLst>
            <c:ext xmlns:c16="http://schemas.microsoft.com/office/drawing/2014/chart" uri="{C3380CC4-5D6E-409C-BE32-E72D297353CC}">
              <c16:uniqueId val="{00000000-8CE0-5E44-98C9-A6D42CAFE599}"/>
            </c:ext>
          </c:extLst>
        </c:ser>
        <c:ser>
          <c:idx val="1"/>
          <c:order val="1"/>
          <c:tx>
            <c:strRef>
              <c:f>'Presentation Charts'!$Y$160</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Charts'!$Z$160:$AI$160</c:f>
              <c:numCache>
                <c:formatCode>_(* #,##0_);_(* \(#,##0\);_(* "-"_);_(@_)</c:formatCode>
                <c:ptCount val="10"/>
                <c:pt idx="0">
                  <c:v>427841</c:v>
                </c:pt>
                <c:pt idx="1">
                  <c:v>427841</c:v>
                </c:pt>
                <c:pt idx="2">
                  <c:v>427841</c:v>
                </c:pt>
                <c:pt idx="3">
                  <c:v>427841</c:v>
                </c:pt>
                <c:pt idx="4">
                  <c:v>427841</c:v>
                </c:pt>
                <c:pt idx="5">
                  <c:v>427841</c:v>
                </c:pt>
                <c:pt idx="6">
                  <c:v>427841</c:v>
                </c:pt>
                <c:pt idx="7">
                  <c:v>427841</c:v>
                </c:pt>
                <c:pt idx="8">
                  <c:v>427841</c:v>
                </c:pt>
                <c:pt idx="9">
                  <c:v>427841</c:v>
                </c:pt>
              </c:numCache>
            </c:numRef>
          </c:val>
          <c:extLst>
            <c:ext xmlns:c16="http://schemas.microsoft.com/office/drawing/2014/chart" uri="{C3380CC4-5D6E-409C-BE32-E72D297353CC}">
              <c16:uniqueId val="{00000001-8CE0-5E44-98C9-A6D42CAFE599}"/>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Road</a:t>
            </a:r>
            <a:r>
              <a:rPr lang="en-US" baseline="0"/>
              <a:t> Fund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Charts'!$Y$156</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Charts'!$Z$156:$AI$156</c:f>
              <c:numCache>
                <c:formatCode>_(* #,##0_);_(* \(#,##0\);_(* "-"_);_(@_)</c:formatCode>
                <c:ptCount val="10"/>
                <c:pt idx="0">
                  <c:v>1220114.5722997752</c:v>
                </c:pt>
                <c:pt idx="1">
                  <c:v>1325254.6783104218</c:v>
                </c:pt>
                <c:pt idx="2">
                  <c:v>1450666.5637296462</c:v>
                </c:pt>
                <c:pt idx="3">
                  <c:v>746600</c:v>
                </c:pt>
                <c:pt idx="4">
                  <c:v>782300</c:v>
                </c:pt>
                <c:pt idx="5">
                  <c:v>817900</c:v>
                </c:pt>
                <c:pt idx="6">
                  <c:v>850190</c:v>
                </c:pt>
                <c:pt idx="7">
                  <c:v>882000</c:v>
                </c:pt>
                <c:pt idx="8">
                  <c:v>909200</c:v>
                </c:pt>
                <c:pt idx="9">
                  <c:v>933800</c:v>
                </c:pt>
              </c:numCache>
            </c:numRef>
          </c:val>
          <c:extLst>
            <c:ext xmlns:c16="http://schemas.microsoft.com/office/drawing/2014/chart" uri="{C3380CC4-5D6E-409C-BE32-E72D297353CC}">
              <c16:uniqueId val="{00000000-04E3-2A44-96A7-3BD3B8C9A095}"/>
            </c:ext>
          </c:extLst>
        </c:ser>
        <c:ser>
          <c:idx val="1"/>
          <c:order val="1"/>
          <c:tx>
            <c:strRef>
              <c:f>'Presentation Charts'!$Y$157</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Charts'!$Z$157:$AI$157</c:f>
              <c:numCache>
                <c:formatCode>_(* #,##0_);_(* \(#,##0\);_(* "-"_);_(@_)</c:formatCode>
                <c:ptCount val="10"/>
                <c:pt idx="0">
                  <c:v>1220114.5722997752</c:v>
                </c:pt>
                <c:pt idx="1">
                  <c:v>1325254.6783104218</c:v>
                </c:pt>
                <c:pt idx="2">
                  <c:v>1450666.5637296462</c:v>
                </c:pt>
                <c:pt idx="3">
                  <c:v>746600</c:v>
                </c:pt>
                <c:pt idx="4">
                  <c:v>782300</c:v>
                </c:pt>
                <c:pt idx="5">
                  <c:v>817900</c:v>
                </c:pt>
                <c:pt idx="6">
                  <c:v>850190</c:v>
                </c:pt>
                <c:pt idx="7">
                  <c:v>882000</c:v>
                </c:pt>
                <c:pt idx="8">
                  <c:v>909200</c:v>
                </c:pt>
                <c:pt idx="9">
                  <c:v>933800</c:v>
                </c:pt>
              </c:numCache>
            </c:numRef>
          </c:val>
          <c:extLst>
            <c:ext xmlns:c16="http://schemas.microsoft.com/office/drawing/2014/chart" uri="{C3380CC4-5D6E-409C-BE32-E72D297353CC}">
              <c16:uniqueId val="{00000001-04E3-2A44-96A7-3BD3B8C9A095}"/>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Affordable Housing</a:t>
            </a:r>
            <a:r>
              <a:rPr lang="en-US" baseline="0"/>
              <a:t> Fund Forecast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'Presentation Charts'!$Y$162</c:f>
              <c:strCache>
                <c:ptCount val="1"/>
                <c:pt idx="0">
                  <c:v> Revenue </c:v>
                </c:pt>
              </c:strCache>
            </c:strRef>
          </c:tx>
          <c:spPr>
            <a:solidFill>
              <a:schemeClr val="accent1"/>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Charts'!$Z$162:$AI$162</c:f>
              <c:numCache>
                <c:formatCode>_(* #,##0_);_(* \(#,##0\);_(* "-"_);_(@_)</c:formatCode>
                <c:ptCount val="10"/>
                <c:pt idx="0">
                  <c:v>1325335.4833743428</c:v>
                </c:pt>
                <c:pt idx="1">
                  <c:v>1717230.3346535664</c:v>
                </c:pt>
                <c:pt idx="2">
                  <c:v>2056566.9436518466</c:v>
                </c:pt>
                <c:pt idx="3">
                  <c:v>1883630.9490835695</c:v>
                </c:pt>
                <c:pt idx="4">
                  <c:v>1437431.0602144278</c:v>
                </c:pt>
                <c:pt idx="5">
                  <c:v>1448627.2976058314</c:v>
                </c:pt>
                <c:pt idx="6">
                  <c:v>1332495.7443131525</c:v>
                </c:pt>
                <c:pt idx="7">
                  <c:v>1325012.0838298295</c:v>
                </c:pt>
                <c:pt idx="8">
                  <c:v>1160458.2384352668</c:v>
                </c:pt>
                <c:pt idx="9">
                  <c:v>1076263.6797737074</c:v>
                </c:pt>
              </c:numCache>
            </c:numRef>
          </c:val>
          <c:extLst>
            <c:ext xmlns:c16="http://schemas.microsoft.com/office/drawing/2014/chart" uri="{C3380CC4-5D6E-409C-BE32-E72D297353CC}">
              <c16:uniqueId val="{00000000-071A-DA45-AF59-8285A5FE384A}"/>
            </c:ext>
          </c:extLst>
        </c:ser>
        <c:ser>
          <c:idx val="1"/>
          <c:order val="1"/>
          <c:tx>
            <c:strRef>
              <c:f>'Presentation Charts'!$Y$163</c:f>
              <c:strCache>
                <c:ptCount val="1"/>
                <c:pt idx="0">
                  <c:v> Expenditure </c:v>
                </c:pt>
              </c:strCache>
            </c:strRef>
          </c:tx>
          <c:spPr>
            <a:solidFill>
              <a:schemeClr val="accent2"/>
            </a:solidFill>
            <a:ln>
              <a:noFill/>
            </a:ln>
            <a:effectLst/>
          </c:spPr>
          <c:invertIfNegative val="0"/>
          <c:cat>
            <c:strRef>
              <c:f>'Presentation Charts'!$Z$149:$AI$149</c:f>
              <c:strCache>
                <c:ptCount val="10"/>
                <c:pt idx="0">
                  <c:v> Transition </c:v>
                </c:pt>
                <c:pt idx="1">
                  <c:v> 1 </c:v>
                </c:pt>
                <c:pt idx="2">
                  <c:v> 2 </c:v>
                </c:pt>
                <c:pt idx="3">
                  <c:v> 3 </c:v>
                </c:pt>
                <c:pt idx="4">
                  <c:v> 4 </c:v>
                </c:pt>
                <c:pt idx="5">
                  <c:v> 5 </c:v>
                </c:pt>
                <c:pt idx="6">
                  <c:v> 6 </c:v>
                </c:pt>
                <c:pt idx="7">
                  <c:v> 7 </c:v>
                </c:pt>
                <c:pt idx="8">
                  <c:v> 8 </c:v>
                </c:pt>
                <c:pt idx="9">
                  <c:v> 9 </c:v>
                </c:pt>
              </c:strCache>
            </c:strRef>
          </c:cat>
          <c:val>
            <c:numRef>
              <c:f>'Presentation Charts'!$Z$163:$AI$163</c:f>
              <c:numCache>
                <c:formatCode>_(* #,##0_);_(* \(#,##0\);_(* "-"_);_(@_)</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1-071A-DA45-AF59-8285A5FE384A}"/>
            </c:ext>
          </c:extLst>
        </c:ser>
        <c:dLbls>
          <c:showLegendKey val="0"/>
          <c:showVal val="0"/>
          <c:showCatName val="0"/>
          <c:showSerName val="0"/>
          <c:showPercent val="0"/>
          <c:showBubbleSize val="0"/>
        </c:dLbls>
        <c:gapWidth val="219"/>
        <c:overlap val="-27"/>
        <c:axId val="310095471"/>
        <c:axId val="310097743"/>
      </c:barChart>
      <c:catAx>
        <c:axId val="3100954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7743"/>
        <c:crosses val="autoZero"/>
        <c:auto val="1"/>
        <c:lblAlgn val="ctr"/>
        <c:lblOffset val="100"/>
        <c:noMultiLvlLbl val="0"/>
      </c:catAx>
      <c:valAx>
        <c:axId val="31009774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0095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3F1755-7209-7D4A-B94B-0F03AB544AB1}" type="doc">
      <dgm:prSet loTypeId="urn:microsoft.com/office/officeart/2005/8/layout/process3" loCatId="" qsTypeId="urn:microsoft.com/office/officeart/2005/8/quickstyle/simple1" qsCatId="simple" csTypeId="urn:microsoft.com/office/officeart/2005/8/colors/accent1_2" csCatId="accent1" phldr="1"/>
      <dgm:spPr/>
      <dgm:t>
        <a:bodyPr/>
        <a:lstStyle/>
        <a:p>
          <a:endParaRPr lang="en-US"/>
        </a:p>
      </dgm:t>
    </dgm:pt>
    <dgm:pt modelId="{0A0B19B5-ECAB-1E49-9D6D-96EAC8551185}">
      <dgm:prSet phldrT="[Text]"/>
      <dgm:spPr/>
      <dgm:t>
        <a:bodyPr/>
        <a:lstStyle/>
        <a:p>
          <a:r>
            <a:rPr lang="en-US"/>
            <a:t>Public Workshop</a:t>
          </a:r>
        </a:p>
      </dgm:t>
    </dgm:pt>
    <dgm:pt modelId="{8650319F-54BF-E143-9441-FC386970BC2F}" type="parTrans" cxnId="{16315C28-0933-9841-9A4A-9B3FFBC13895}">
      <dgm:prSet/>
      <dgm:spPr/>
      <dgm:t>
        <a:bodyPr/>
        <a:lstStyle/>
        <a:p>
          <a:endParaRPr lang="en-US"/>
        </a:p>
      </dgm:t>
    </dgm:pt>
    <dgm:pt modelId="{3E4EEB72-4BAC-AC47-92B3-45FF6FC5AE11}" type="sibTrans" cxnId="{16315C28-0933-9841-9A4A-9B3FFBC13895}">
      <dgm:prSet/>
      <dgm:spPr/>
      <dgm:t>
        <a:bodyPr/>
        <a:lstStyle/>
        <a:p>
          <a:endParaRPr lang="en-US"/>
        </a:p>
      </dgm:t>
    </dgm:pt>
    <dgm:pt modelId="{9C9629F1-9A89-8642-ACCA-F6FDDA7E21DC}">
      <dgm:prSet phldrT="[Text]"/>
      <dgm:spPr/>
      <dgm:t>
        <a:bodyPr/>
        <a:lstStyle/>
        <a:p>
          <a:r>
            <a:rPr lang="en-US"/>
            <a:t>August</a:t>
          </a:r>
        </a:p>
      </dgm:t>
    </dgm:pt>
    <dgm:pt modelId="{46FC30F6-6CD1-6244-B2E9-FDC45639A383}" type="parTrans" cxnId="{8C31D9A0-C2D0-D647-B3F2-1F0C6A7E226E}">
      <dgm:prSet/>
      <dgm:spPr/>
      <dgm:t>
        <a:bodyPr/>
        <a:lstStyle/>
        <a:p>
          <a:endParaRPr lang="en-US"/>
        </a:p>
      </dgm:t>
    </dgm:pt>
    <dgm:pt modelId="{04C8AE0B-7820-5E4D-93E3-7AB46BB80917}" type="sibTrans" cxnId="{8C31D9A0-C2D0-D647-B3F2-1F0C6A7E226E}">
      <dgm:prSet/>
      <dgm:spPr/>
      <dgm:t>
        <a:bodyPr/>
        <a:lstStyle/>
        <a:p>
          <a:endParaRPr lang="en-US"/>
        </a:p>
      </dgm:t>
    </dgm:pt>
    <dgm:pt modelId="{3A737EE4-579C-3E44-B877-6E6C5A55F94E}">
      <dgm:prSet phldrT="[Text]"/>
      <dgm:spPr/>
      <dgm:t>
        <a:bodyPr/>
        <a:lstStyle/>
        <a:p>
          <a:r>
            <a:rPr lang="en-US"/>
            <a:t>Commission Hearing</a:t>
          </a:r>
        </a:p>
      </dgm:t>
    </dgm:pt>
    <dgm:pt modelId="{A5525B8E-B692-6846-9566-F4D3C9DEA68A}" type="parTrans" cxnId="{82B158AD-3214-6C45-8B67-3E0DBFAB9E62}">
      <dgm:prSet/>
      <dgm:spPr/>
      <dgm:t>
        <a:bodyPr/>
        <a:lstStyle/>
        <a:p>
          <a:endParaRPr lang="en-US"/>
        </a:p>
      </dgm:t>
    </dgm:pt>
    <dgm:pt modelId="{4C7E556E-EB71-E247-A1BE-E84003E96295}" type="sibTrans" cxnId="{82B158AD-3214-6C45-8B67-3E0DBFAB9E62}">
      <dgm:prSet/>
      <dgm:spPr/>
      <dgm:t>
        <a:bodyPr/>
        <a:lstStyle/>
        <a:p>
          <a:endParaRPr lang="en-US"/>
        </a:p>
      </dgm:t>
    </dgm:pt>
    <dgm:pt modelId="{764A1A62-BF8B-6243-9211-A5A2C9520C4E}">
      <dgm:prSet phldrT="[Text]"/>
      <dgm:spPr/>
      <dgm:t>
        <a:bodyPr/>
        <a:lstStyle/>
        <a:p>
          <a:r>
            <a:rPr lang="en-US"/>
            <a:t>September</a:t>
          </a:r>
        </a:p>
      </dgm:t>
    </dgm:pt>
    <dgm:pt modelId="{9D9FB0A1-6CA7-A74F-B0CD-392D7F21E4A7}" type="parTrans" cxnId="{FF1EDF01-F2A5-FD47-BE40-767A71088D44}">
      <dgm:prSet/>
      <dgm:spPr/>
      <dgm:t>
        <a:bodyPr/>
        <a:lstStyle/>
        <a:p>
          <a:endParaRPr lang="en-US"/>
        </a:p>
      </dgm:t>
    </dgm:pt>
    <dgm:pt modelId="{1867CA35-C3FC-1F44-92DE-01F6EFA9DC31}" type="sibTrans" cxnId="{FF1EDF01-F2A5-FD47-BE40-767A71088D44}">
      <dgm:prSet/>
      <dgm:spPr/>
      <dgm:t>
        <a:bodyPr/>
        <a:lstStyle/>
        <a:p>
          <a:endParaRPr lang="en-US"/>
        </a:p>
      </dgm:t>
    </dgm:pt>
    <dgm:pt modelId="{C077BFE3-6AD6-EF4D-A7CA-CF08E0EFA8B9}">
      <dgm:prSet phldrT="[Text]"/>
      <dgm:spPr/>
      <dgm:t>
        <a:bodyPr/>
        <a:lstStyle/>
        <a:p>
          <a:r>
            <a:rPr lang="en-US"/>
            <a:t>Election</a:t>
          </a:r>
        </a:p>
      </dgm:t>
    </dgm:pt>
    <dgm:pt modelId="{E117EAAF-ABFF-5145-9D5C-D1C7E1FC2D62}" type="parTrans" cxnId="{21F60BAA-B0A3-B04F-9FD7-60146C26FDF8}">
      <dgm:prSet/>
      <dgm:spPr/>
      <dgm:t>
        <a:bodyPr/>
        <a:lstStyle/>
        <a:p>
          <a:endParaRPr lang="en-US"/>
        </a:p>
      </dgm:t>
    </dgm:pt>
    <dgm:pt modelId="{2AD3DB7C-AE48-6B4F-B060-619DA3AF655F}" type="sibTrans" cxnId="{21F60BAA-B0A3-B04F-9FD7-60146C26FDF8}">
      <dgm:prSet/>
      <dgm:spPr/>
      <dgm:t>
        <a:bodyPr/>
        <a:lstStyle/>
        <a:p>
          <a:endParaRPr lang="en-US"/>
        </a:p>
      </dgm:t>
    </dgm:pt>
    <dgm:pt modelId="{2A429159-A186-874B-B642-B00F51D30377}">
      <dgm:prSet phldrT="[Text]"/>
      <dgm:spPr/>
      <dgm:t>
        <a:bodyPr/>
        <a:lstStyle/>
        <a:p>
          <a:r>
            <a:rPr lang="en-US"/>
            <a:t>March 2024</a:t>
          </a:r>
        </a:p>
      </dgm:t>
    </dgm:pt>
    <dgm:pt modelId="{62F844E6-654F-B145-A357-796235611870}" type="parTrans" cxnId="{D8119373-A24D-F04D-ADD6-EF0EFB440940}">
      <dgm:prSet/>
      <dgm:spPr/>
      <dgm:t>
        <a:bodyPr/>
        <a:lstStyle/>
        <a:p>
          <a:endParaRPr lang="en-US"/>
        </a:p>
      </dgm:t>
    </dgm:pt>
    <dgm:pt modelId="{E2D1780F-89ED-9B46-9641-562B8B069723}" type="sibTrans" cxnId="{D8119373-A24D-F04D-ADD6-EF0EFB440940}">
      <dgm:prSet/>
      <dgm:spPr/>
      <dgm:t>
        <a:bodyPr/>
        <a:lstStyle/>
        <a:p>
          <a:endParaRPr lang="en-US"/>
        </a:p>
      </dgm:t>
    </dgm:pt>
    <dgm:pt modelId="{14F4B96E-FD3C-A040-A2DA-DDDBBA21C5FA}" type="pres">
      <dgm:prSet presAssocID="{203F1755-7209-7D4A-B94B-0F03AB544AB1}" presName="linearFlow" presStyleCnt="0">
        <dgm:presLayoutVars>
          <dgm:dir/>
          <dgm:animLvl val="lvl"/>
          <dgm:resizeHandles val="exact"/>
        </dgm:presLayoutVars>
      </dgm:prSet>
      <dgm:spPr/>
      <dgm:t>
        <a:bodyPr/>
        <a:lstStyle/>
        <a:p>
          <a:endParaRPr lang="en-US"/>
        </a:p>
      </dgm:t>
    </dgm:pt>
    <dgm:pt modelId="{BC48F5A8-43FB-2E43-958F-0848961D68FA}" type="pres">
      <dgm:prSet presAssocID="{0A0B19B5-ECAB-1E49-9D6D-96EAC8551185}" presName="composite" presStyleCnt="0"/>
      <dgm:spPr/>
    </dgm:pt>
    <dgm:pt modelId="{3EBBB27D-2D00-0B4A-B1DC-5222F6E57D13}" type="pres">
      <dgm:prSet presAssocID="{0A0B19B5-ECAB-1E49-9D6D-96EAC8551185}" presName="parTx" presStyleLbl="node1" presStyleIdx="0" presStyleCnt="3">
        <dgm:presLayoutVars>
          <dgm:chMax val="0"/>
          <dgm:chPref val="0"/>
          <dgm:bulletEnabled val="1"/>
        </dgm:presLayoutVars>
      </dgm:prSet>
      <dgm:spPr/>
      <dgm:t>
        <a:bodyPr/>
        <a:lstStyle/>
        <a:p>
          <a:endParaRPr lang="en-US"/>
        </a:p>
      </dgm:t>
    </dgm:pt>
    <dgm:pt modelId="{6F509D31-B057-EA4C-8A23-E0787517118D}" type="pres">
      <dgm:prSet presAssocID="{0A0B19B5-ECAB-1E49-9D6D-96EAC8551185}" presName="parSh" presStyleLbl="node1" presStyleIdx="0" presStyleCnt="3"/>
      <dgm:spPr/>
      <dgm:t>
        <a:bodyPr/>
        <a:lstStyle/>
        <a:p>
          <a:endParaRPr lang="en-US"/>
        </a:p>
      </dgm:t>
    </dgm:pt>
    <dgm:pt modelId="{9D06C959-D16A-8540-9955-49FA1881B7E2}" type="pres">
      <dgm:prSet presAssocID="{0A0B19B5-ECAB-1E49-9D6D-96EAC8551185}" presName="desTx" presStyleLbl="fgAcc1" presStyleIdx="0" presStyleCnt="3">
        <dgm:presLayoutVars>
          <dgm:bulletEnabled val="1"/>
        </dgm:presLayoutVars>
      </dgm:prSet>
      <dgm:spPr/>
      <dgm:t>
        <a:bodyPr/>
        <a:lstStyle/>
        <a:p>
          <a:endParaRPr lang="en-US"/>
        </a:p>
      </dgm:t>
    </dgm:pt>
    <dgm:pt modelId="{28352133-1DCD-D34B-9A74-CE8FAE9567E3}" type="pres">
      <dgm:prSet presAssocID="{3E4EEB72-4BAC-AC47-92B3-45FF6FC5AE11}" presName="sibTrans" presStyleLbl="sibTrans2D1" presStyleIdx="0" presStyleCnt="2"/>
      <dgm:spPr/>
      <dgm:t>
        <a:bodyPr/>
        <a:lstStyle/>
        <a:p>
          <a:endParaRPr lang="en-US"/>
        </a:p>
      </dgm:t>
    </dgm:pt>
    <dgm:pt modelId="{9610AB47-F151-9E49-AF85-222299D7E92F}" type="pres">
      <dgm:prSet presAssocID="{3E4EEB72-4BAC-AC47-92B3-45FF6FC5AE11}" presName="connTx" presStyleLbl="sibTrans2D1" presStyleIdx="0" presStyleCnt="2"/>
      <dgm:spPr/>
      <dgm:t>
        <a:bodyPr/>
        <a:lstStyle/>
        <a:p>
          <a:endParaRPr lang="en-US"/>
        </a:p>
      </dgm:t>
    </dgm:pt>
    <dgm:pt modelId="{33FB2CAB-4923-BC43-88B2-ECCDE985169C}" type="pres">
      <dgm:prSet presAssocID="{3A737EE4-579C-3E44-B877-6E6C5A55F94E}" presName="composite" presStyleCnt="0"/>
      <dgm:spPr/>
    </dgm:pt>
    <dgm:pt modelId="{95E38CBA-C19E-0B42-A8AA-0F403E5D5840}" type="pres">
      <dgm:prSet presAssocID="{3A737EE4-579C-3E44-B877-6E6C5A55F94E}" presName="parTx" presStyleLbl="node1" presStyleIdx="0" presStyleCnt="3">
        <dgm:presLayoutVars>
          <dgm:chMax val="0"/>
          <dgm:chPref val="0"/>
          <dgm:bulletEnabled val="1"/>
        </dgm:presLayoutVars>
      </dgm:prSet>
      <dgm:spPr/>
      <dgm:t>
        <a:bodyPr/>
        <a:lstStyle/>
        <a:p>
          <a:endParaRPr lang="en-US"/>
        </a:p>
      </dgm:t>
    </dgm:pt>
    <dgm:pt modelId="{6EB0F7E8-6AA1-1643-A25A-534DCFA3BB8E}" type="pres">
      <dgm:prSet presAssocID="{3A737EE4-579C-3E44-B877-6E6C5A55F94E}" presName="parSh" presStyleLbl="node1" presStyleIdx="1" presStyleCnt="3"/>
      <dgm:spPr/>
      <dgm:t>
        <a:bodyPr/>
        <a:lstStyle/>
        <a:p>
          <a:endParaRPr lang="en-US"/>
        </a:p>
      </dgm:t>
    </dgm:pt>
    <dgm:pt modelId="{067D0BF8-4891-384A-A7A1-915FE0568861}" type="pres">
      <dgm:prSet presAssocID="{3A737EE4-579C-3E44-B877-6E6C5A55F94E}" presName="desTx" presStyleLbl="fgAcc1" presStyleIdx="1" presStyleCnt="3">
        <dgm:presLayoutVars>
          <dgm:bulletEnabled val="1"/>
        </dgm:presLayoutVars>
      </dgm:prSet>
      <dgm:spPr/>
      <dgm:t>
        <a:bodyPr/>
        <a:lstStyle/>
        <a:p>
          <a:endParaRPr lang="en-US"/>
        </a:p>
      </dgm:t>
    </dgm:pt>
    <dgm:pt modelId="{CBBCB96C-092F-844F-A202-13F7F76D771D}" type="pres">
      <dgm:prSet presAssocID="{4C7E556E-EB71-E247-A1BE-E84003E96295}" presName="sibTrans" presStyleLbl="sibTrans2D1" presStyleIdx="1" presStyleCnt="2"/>
      <dgm:spPr/>
      <dgm:t>
        <a:bodyPr/>
        <a:lstStyle/>
        <a:p>
          <a:endParaRPr lang="en-US"/>
        </a:p>
      </dgm:t>
    </dgm:pt>
    <dgm:pt modelId="{A7FD3695-C646-1342-AB5D-F39C9DA6D055}" type="pres">
      <dgm:prSet presAssocID="{4C7E556E-EB71-E247-A1BE-E84003E96295}" presName="connTx" presStyleLbl="sibTrans2D1" presStyleIdx="1" presStyleCnt="2"/>
      <dgm:spPr/>
      <dgm:t>
        <a:bodyPr/>
        <a:lstStyle/>
        <a:p>
          <a:endParaRPr lang="en-US"/>
        </a:p>
      </dgm:t>
    </dgm:pt>
    <dgm:pt modelId="{B52DA784-7B39-864C-BDF1-D00E20F1D787}" type="pres">
      <dgm:prSet presAssocID="{C077BFE3-6AD6-EF4D-A7CA-CF08E0EFA8B9}" presName="composite" presStyleCnt="0"/>
      <dgm:spPr/>
    </dgm:pt>
    <dgm:pt modelId="{7FFDA91B-1A1F-3D45-811A-CCBFF8D0E6EF}" type="pres">
      <dgm:prSet presAssocID="{C077BFE3-6AD6-EF4D-A7CA-CF08E0EFA8B9}" presName="parTx" presStyleLbl="node1" presStyleIdx="1" presStyleCnt="3">
        <dgm:presLayoutVars>
          <dgm:chMax val="0"/>
          <dgm:chPref val="0"/>
          <dgm:bulletEnabled val="1"/>
        </dgm:presLayoutVars>
      </dgm:prSet>
      <dgm:spPr/>
      <dgm:t>
        <a:bodyPr/>
        <a:lstStyle/>
        <a:p>
          <a:endParaRPr lang="en-US"/>
        </a:p>
      </dgm:t>
    </dgm:pt>
    <dgm:pt modelId="{54B9B0E2-4976-5E48-9AB8-D34CF6F55727}" type="pres">
      <dgm:prSet presAssocID="{C077BFE3-6AD6-EF4D-A7CA-CF08E0EFA8B9}" presName="parSh" presStyleLbl="node1" presStyleIdx="2" presStyleCnt="3"/>
      <dgm:spPr/>
      <dgm:t>
        <a:bodyPr/>
        <a:lstStyle/>
        <a:p>
          <a:endParaRPr lang="en-US"/>
        </a:p>
      </dgm:t>
    </dgm:pt>
    <dgm:pt modelId="{05E7392E-A57A-BC46-8DF4-56A9F219F08D}" type="pres">
      <dgm:prSet presAssocID="{C077BFE3-6AD6-EF4D-A7CA-CF08E0EFA8B9}" presName="desTx" presStyleLbl="fgAcc1" presStyleIdx="2" presStyleCnt="3">
        <dgm:presLayoutVars>
          <dgm:bulletEnabled val="1"/>
        </dgm:presLayoutVars>
      </dgm:prSet>
      <dgm:spPr/>
      <dgm:t>
        <a:bodyPr/>
        <a:lstStyle/>
        <a:p>
          <a:endParaRPr lang="en-US"/>
        </a:p>
      </dgm:t>
    </dgm:pt>
  </dgm:ptLst>
  <dgm:cxnLst>
    <dgm:cxn modelId="{3D0BB35B-69EA-3C48-888E-E0A099C81794}" type="presOf" srcId="{3A737EE4-579C-3E44-B877-6E6C5A55F94E}" destId="{6EB0F7E8-6AA1-1643-A25A-534DCFA3BB8E}" srcOrd="1" destOrd="0" presId="urn:microsoft.com/office/officeart/2005/8/layout/process3"/>
    <dgm:cxn modelId="{D8119373-A24D-F04D-ADD6-EF0EFB440940}" srcId="{C077BFE3-6AD6-EF4D-A7CA-CF08E0EFA8B9}" destId="{2A429159-A186-874B-B642-B00F51D30377}" srcOrd="0" destOrd="0" parTransId="{62F844E6-654F-B145-A357-796235611870}" sibTransId="{E2D1780F-89ED-9B46-9641-562B8B069723}"/>
    <dgm:cxn modelId="{4E579086-9DAD-C447-8EC9-78B712B81895}" type="presOf" srcId="{3A737EE4-579C-3E44-B877-6E6C5A55F94E}" destId="{95E38CBA-C19E-0B42-A8AA-0F403E5D5840}" srcOrd="0" destOrd="0" presId="urn:microsoft.com/office/officeart/2005/8/layout/process3"/>
    <dgm:cxn modelId="{AD3B58BB-5F0D-294B-8D4E-F86C02406D1A}" type="presOf" srcId="{4C7E556E-EB71-E247-A1BE-E84003E96295}" destId="{CBBCB96C-092F-844F-A202-13F7F76D771D}" srcOrd="0" destOrd="0" presId="urn:microsoft.com/office/officeart/2005/8/layout/process3"/>
    <dgm:cxn modelId="{591CE907-B957-E540-8843-8281A7AD9841}" type="presOf" srcId="{203F1755-7209-7D4A-B94B-0F03AB544AB1}" destId="{14F4B96E-FD3C-A040-A2DA-DDDBBA21C5FA}" srcOrd="0" destOrd="0" presId="urn:microsoft.com/office/officeart/2005/8/layout/process3"/>
    <dgm:cxn modelId="{28F314B5-5E2A-854B-ABCF-35E6D5D3603E}" type="presOf" srcId="{764A1A62-BF8B-6243-9211-A5A2C9520C4E}" destId="{067D0BF8-4891-384A-A7A1-915FE0568861}" srcOrd="0" destOrd="0" presId="urn:microsoft.com/office/officeart/2005/8/layout/process3"/>
    <dgm:cxn modelId="{21F60BAA-B0A3-B04F-9FD7-60146C26FDF8}" srcId="{203F1755-7209-7D4A-B94B-0F03AB544AB1}" destId="{C077BFE3-6AD6-EF4D-A7CA-CF08E0EFA8B9}" srcOrd="2" destOrd="0" parTransId="{E117EAAF-ABFF-5145-9D5C-D1C7E1FC2D62}" sibTransId="{2AD3DB7C-AE48-6B4F-B060-619DA3AF655F}"/>
    <dgm:cxn modelId="{8C31D9A0-C2D0-D647-B3F2-1F0C6A7E226E}" srcId="{0A0B19B5-ECAB-1E49-9D6D-96EAC8551185}" destId="{9C9629F1-9A89-8642-ACCA-F6FDDA7E21DC}" srcOrd="0" destOrd="0" parTransId="{46FC30F6-6CD1-6244-B2E9-FDC45639A383}" sibTransId="{04C8AE0B-7820-5E4D-93E3-7AB46BB80917}"/>
    <dgm:cxn modelId="{16315C28-0933-9841-9A4A-9B3FFBC13895}" srcId="{203F1755-7209-7D4A-B94B-0F03AB544AB1}" destId="{0A0B19B5-ECAB-1E49-9D6D-96EAC8551185}" srcOrd="0" destOrd="0" parTransId="{8650319F-54BF-E143-9441-FC386970BC2F}" sibTransId="{3E4EEB72-4BAC-AC47-92B3-45FF6FC5AE11}"/>
    <dgm:cxn modelId="{9B7BC0D8-AA29-7245-8AAD-937F7D35DBA4}" type="presOf" srcId="{0A0B19B5-ECAB-1E49-9D6D-96EAC8551185}" destId="{3EBBB27D-2D00-0B4A-B1DC-5222F6E57D13}" srcOrd="0" destOrd="0" presId="urn:microsoft.com/office/officeart/2005/8/layout/process3"/>
    <dgm:cxn modelId="{FF1EDF01-F2A5-FD47-BE40-767A71088D44}" srcId="{3A737EE4-579C-3E44-B877-6E6C5A55F94E}" destId="{764A1A62-BF8B-6243-9211-A5A2C9520C4E}" srcOrd="0" destOrd="0" parTransId="{9D9FB0A1-6CA7-A74F-B0CD-392D7F21E4A7}" sibTransId="{1867CA35-C3FC-1F44-92DE-01F6EFA9DC31}"/>
    <dgm:cxn modelId="{B1FCA285-47F3-F649-8F6E-7429709A5DE4}" type="presOf" srcId="{0A0B19B5-ECAB-1E49-9D6D-96EAC8551185}" destId="{6F509D31-B057-EA4C-8A23-E0787517118D}" srcOrd="1" destOrd="0" presId="urn:microsoft.com/office/officeart/2005/8/layout/process3"/>
    <dgm:cxn modelId="{82B158AD-3214-6C45-8B67-3E0DBFAB9E62}" srcId="{203F1755-7209-7D4A-B94B-0F03AB544AB1}" destId="{3A737EE4-579C-3E44-B877-6E6C5A55F94E}" srcOrd="1" destOrd="0" parTransId="{A5525B8E-B692-6846-9566-F4D3C9DEA68A}" sibTransId="{4C7E556E-EB71-E247-A1BE-E84003E96295}"/>
    <dgm:cxn modelId="{A613D573-A4FC-1E49-AC4B-296FCC44C44F}" type="presOf" srcId="{9C9629F1-9A89-8642-ACCA-F6FDDA7E21DC}" destId="{9D06C959-D16A-8540-9955-49FA1881B7E2}" srcOrd="0" destOrd="0" presId="urn:microsoft.com/office/officeart/2005/8/layout/process3"/>
    <dgm:cxn modelId="{1E31D980-5F03-8A45-A2EE-ABDC1B52F773}" type="presOf" srcId="{4C7E556E-EB71-E247-A1BE-E84003E96295}" destId="{A7FD3695-C646-1342-AB5D-F39C9DA6D055}" srcOrd="1" destOrd="0" presId="urn:microsoft.com/office/officeart/2005/8/layout/process3"/>
    <dgm:cxn modelId="{2F8C8B68-5724-2948-B7E6-406F7AE5CC34}" type="presOf" srcId="{C077BFE3-6AD6-EF4D-A7CA-CF08E0EFA8B9}" destId="{7FFDA91B-1A1F-3D45-811A-CCBFF8D0E6EF}" srcOrd="0" destOrd="0" presId="urn:microsoft.com/office/officeart/2005/8/layout/process3"/>
    <dgm:cxn modelId="{C216C257-8FD4-A440-BB48-39833F1EC430}" type="presOf" srcId="{C077BFE3-6AD6-EF4D-A7CA-CF08E0EFA8B9}" destId="{54B9B0E2-4976-5E48-9AB8-D34CF6F55727}" srcOrd="1" destOrd="0" presId="urn:microsoft.com/office/officeart/2005/8/layout/process3"/>
    <dgm:cxn modelId="{1418CEE5-B8CB-9043-BA9A-F128051A7812}" type="presOf" srcId="{3E4EEB72-4BAC-AC47-92B3-45FF6FC5AE11}" destId="{9610AB47-F151-9E49-AF85-222299D7E92F}" srcOrd="1" destOrd="0" presId="urn:microsoft.com/office/officeart/2005/8/layout/process3"/>
    <dgm:cxn modelId="{46EF44D8-A55D-8A42-B4BA-B93DC64F1588}" type="presOf" srcId="{2A429159-A186-874B-B642-B00F51D30377}" destId="{05E7392E-A57A-BC46-8DF4-56A9F219F08D}" srcOrd="0" destOrd="0" presId="urn:microsoft.com/office/officeart/2005/8/layout/process3"/>
    <dgm:cxn modelId="{BD36C08E-F70B-9241-B01D-5145EF2802A3}" type="presOf" srcId="{3E4EEB72-4BAC-AC47-92B3-45FF6FC5AE11}" destId="{28352133-1DCD-D34B-9A74-CE8FAE9567E3}" srcOrd="0" destOrd="0" presId="urn:microsoft.com/office/officeart/2005/8/layout/process3"/>
    <dgm:cxn modelId="{7EEE2AC2-3705-5F4D-9C82-2DA05A66DDF4}" type="presParOf" srcId="{14F4B96E-FD3C-A040-A2DA-DDDBBA21C5FA}" destId="{BC48F5A8-43FB-2E43-958F-0848961D68FA}" srcOrd="0" destOrd="0" presId="urn:microsoft.com/office/officeart/2005/8/layout/process3"/>
    <dgm:cxn modelId="{77E3AE01-E12B-1740-B418-D038576E43B7}" type="presParOf" srcId="{BC48F5A8-43FB-2E43-958F-0848961D68FA}" destId="{3EBBB27D-2D00-0B4A-B1DC-5222F6E57D13}" srcOrd="0" destOrd="0" presId="urn:microsoft.com/office/officeart/2005/8/layout/process3"/>
    <dgm:cxn modelId="{C0503080-659A-5A42-98C4-8F554270FFE4}" type="presParOf" srcId="{BC48F5A8-43FB-2E43-958F-0848961D68FA}" destId="{6F509D31-B057-EA4C-8A23-E0787517118D}" srcOrd="1" destOrd="0" presId="urn:microsoft.com/office/officeart/2005/8/layout/process3"/>
    <dgm:cxn modelId="{0F3D919C-9C53-1F4C-A911-9885EC6DB6B6}" type="presParOf" srcId="{BC48F5A8-43FB-2E43-958F-0848961D68FA}" destId="{9D06C959-D16A-8540-9955-49FA1881B7E2}" srcOrd="2" destOrd="0" presId="urn:microsoft.com/office/officeart/2005/8/layout/process3"/>
    <dgm:cxn modelId="{869B53C2-E74D-0145-ABF2-988F17FDA19B}" type="presParOf" srcId="{14F4B96E-FD3C-A040-A2DA-DDDBBA21C5FA}" destId="{28352133-1DCD-D34B-9A74-CE8FAE9567E3}" srcOrd="1" destOrd="0" presId="urn:microsoft.com/office/officeart/2005/8/layout/process3"/>
    <dgm:cxn modelId="{E109AE05-1478-E34D-B21C-5CE9BFD218D9}" type="presParOf" srcId="{28352133-1DCD-D34B-9A74-CE8FAE9567E3}" destId="{9610AB47-F151-9E49-AF85-222299D7E92F}" srcOrd="0" destOrd="0" presId="urn:microsoft.com/office/officeart/2005/8/layout/process3"/>
    <dgm:cxn modelId="{FDE7E4D3-A5BB-014B-BFD1-F6E76CB1A432}" type="presParOf" srcId="{14F4B96E-FD3C-A040-A2DA-DDDBBA21C5FA}" destId="{33FB2CAB-4923-BC43-88B2-ECCDE985169C}" srcOrd="2" destOrd="0" presId="urn:microsoft.com/office/officeart/2005/8/layout/process3"/>
    <dgm:cxn modelId="{4CA747AA-2F96-AA45-8350-6A006B94C10E}" type="presParOf" srcId="{33FB2CAB-4923-BC43-88B2-ECCDE985169C}" destId="{95E38CBA-C19E-0B42-A8AA-0F403E5D5840}" srcOrd="0" destOrd="0" presId="urn:microsoft.com/office/officeart/2005/8/layout/process3"/>
    <dgm:cxn modelId="{8305F515-406D-5A42-A181-0772CC31453D}" type="presParOf" srcId="{33FB2CAB-4923-BC43-88B2-ECCDE985169C}" destId="{6EB0F7E8-6AA1-1643-A25A-534DCFA3BB8E}" srcOrd="1" destOrd="0" presId="urn:microsoft.com/office/officeart/2005/8/layout/process3"/>
    <dgm:cxn modelId="{86C21DEB-BD27-9047-A9B1-1C524291CD41}" type="presParOf" srcId="{33FB2CAB-4923-BC43-88B2-ECCDE985169C}" destId="{067D0BF8-4891-384A-A7A1-915FE0568861}" srcOrd="2" destOrd="0" presId="urn:microsoft.com/office/officeart/2005/8/layout/process3"/>
    <dgm:cxn modelId="{EFA2C4AC-E06E-F449-83CC-DE23C7568022}" type="presParOf" srcId="{14F4B96E-FD3C-A040-A2DA-DDDBBA21C5FA}" destId="{CBBCB96C-092F-844F-A202-13F7F76D771D}" srcOrd="3" destOrd="0" presId="urn:microsoft.com/office/officeart/2005/8/layout/process3"/>
    <dgm:cxn modelId="{127C2CCA-3019-F04C-888D-6AE6828F2839}" type="presParOf" srcId="{CBBCB96C-092F-844F-A202-13F7F76D771D}" destId="{A7FD3695-C646-1342-AB5D-F39C9DA6D055}" srcOrd="0" destOrd="0" presId="urn:microsoft.com/office/officeart/2005/8/layout/process3"/>
    <dgm:cxn modelId="{64610DE1-6C9D-CD4F-93E9-D2F35E934AA7}" type="presParOf" srcId="{14F4B96E-FD3C-A040-A2DA-DDDBBA21C5FA}" destId="{B52DA784-7B39-864C-BDF1-D00E20F1D787}" srcOrd="4" destOrd="0" presId="urn:microsoft.com/office/officeart/2005/8/layout/process3"/>
    <dgm:cxn modelId="{5EB8FDD1-5D98-F64D-A3B7-E2EDE1CD6DBA}" type="presParOf" srcId="{B52DA784-7B39-864C-BDF1-D00E20F1D787}" destId="{7FFDA91B-1A1F-3D45-811A-CCBFF8D0E6EF}" srcOrd="0" destOrd="0" presId="urn:microsoft.com/office/officeart/2005/8/layout/process3"/>
    <dgm:cxn modelId="{561D3FCE-5165-744D-AF2D-6EA4AD50714E}" type="presParOf" srcId="{B52DA784-7B39-864C-BDF1-D00E20F1D787}" destId="{54B9B0E2-4976-5E48-9AB8-D34CF6F55727}" srcOrd="1" destOrd="0" presId="urn:microsoft.com/office/officeart/2005/8/layout/process3"/>
    <dgm:cxn modelId="{49573FF4-75D7-E04C-96A7-41C760DF03C7}" type="presParOf" srcId="{B52DA784-7B39-864C-BDF1-D00E20F1D787}" destId="{05E7392E-A57A-BC46-8DF4-56A9F219F08D}"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09D31-B057-EA4C-8A23-E0787517118D}">
      <dsp:nvSpPr>
        <dsp:cNvPr id="0" name=""/>
        <dsp:cNvSpPr/>
      </dsp:nvSpPr>
      <dsp:spPr>
        <a:xfrm>
          <a:off x="5230" y="987289"/>
          <a:ext cx="2378024" cy="14051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lang="en-US" sz="2500" kern="1200"/>
            <a:t>Public Workshop</a:t>
          </a:r>
        </a:p>
      </dsp:txBody>
      <dsp:txXfrm>
        <a:off x="5230" y="987289"/>
        <a:ext cx="2378024" cy="936759"/>
      </dsp:txXfrm>
    </dsp:sp>
    <dsp:sp modelId="{9D06C959-D16A-8540-9955-49FA1881B7E2}">
      <dsp:nvSpPr>
        <dsp:cNvPr id="0" name=""/>
        <dsp:cNvSpPr/>
      </dsp:nvSpPr>
      <dsp:spPr>
        <a:xfrm>
          <a:off x="492295" y="1924048"/>
          <a:ext cx="2378024" cy="1440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August</a:t>
          </a:r>
        </a:p>
      </dsp:txBody>
      <dsp:txXfrm>
        <a:off x="534471" y="1966224"/>
        <a:ext cx="2293672" cy="1355648"/>
      </dsp:txXfrm>
    </dsp:sp>
    <dsp:sp modelId="{28352133-1DCD-D34B-9A74-CE8FAE9567E3}">
      <dsp:nvSpPr>
        <dsp:cNvPr id="0" name=""/>
        <dsp:cNvSpPr/>
      </dsp:nvSpPr>
      <dsp:spPr>
        <a:xfrm>
          <a:off x="2743754" y="11596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743754" y="1278051"/>
        <a:ext cx="586641" cy="355235"/>
      </dsp:txXfrm>
    </dsp:sp>
    <dsp:sp modelId="{6EB0F7E8-6AA1-1643-A25A-534DCFA3BB8E}">
      <dsp:nvSpPr>
        <dsp:cNvPr id="0" name=""/>
        <dsp:cNvSpPr/>
      </dsp:nvSpPr>
      <dsp:spPr>
        <a:xfrm>
          <a:off x="3825254" y="987289"/>
          <a:ext cx="2378024" cy="14051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lang="en-US" sz="2500" kern="1200"/>
            <a:t>Commission Hearing</a:t>
          </a:r>
        </a:p>
      </dsp:txBody>
      <dsp:txXfrm>
        <a:off x="3825254" y="987289"/>
        <a:ext cx="2378024" cy="936759"/>
      </dsp:txXfrm>
    </dsp:sp>
    <dsp:sp modelId="{067D0BF8-4891-384A-A7A1-915FE0568861}">
      <dsp:nvSpPr>
        <dsp:cNvPr id="0" name=""/>
        <dsp:cNvSpPr/>
      </dsp:nvSpPr>
      <dsp:spPr>
        <a:xfrm>
          <a:off x="4312320" y="1924048"/>
          <a:ext cx="2378024" cy="1440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September</a:t>
          </a:r>
        </a:p>
      </dsp:txBody>
      <dsp:txXfrm>
        <a:off x="4354496" y="1966224"/>
        <a:ext cx="2293672" cy="1355648"/>
      </dsp:txXfrm>
    </dsp:sp>
    <dsp:sp modelId="{CBBCB96C-092F-844F-A202-13F7F76D771D}">
      <dsp:nvSpPr>
        <dsp:cNvPr id="0" name=""/>
        <dsp:cNvSpPr/>
      </dsp:nvSpPr>
      <dsp:spPr>
        <a:xfrm>
          <a:off x="6563779" y="11596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6563779" y="1278051"/>
        <a:ext cx="586641" cy="355235"/>
      </dsp:txXfrm>
    </dsp:sp>
    <dsp:sp modelId="{54B9B0E2-4976-5E48-9AB8-D34CF6F55727}">
      <dsp:nvSpPr>
        <dsp:cNvPr id="0" name=""/>
        <dsp:cNvSpPr/>
      </dsp:nvSpPr>
      <dsp:spPr>
        <a:xfrm>
          <a:off x="7645279" y="987289"/>
          <a:ext cx="2378024" cy="14051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lang="en-US" sz="2500" kern="1200"/>
            <a:t>Election</a:t>
          </a:r>
        </a:p>
      </dsp:txBody>
      <dsp:txXfrm>
        <a:off x="7645279" y="987289"/>
        <a:ext cx="2378024" cy="936759"/>
      </dsp:txXfrm>
    </dsp:sp>
    <dsp:sp modelId="{05E7392E-A57A-BC46-8DF4-56A9F219F08D}">
      <dsp:nvSpPr>
        <dsp:cNvPr id="0" name=""/>
        <dsp:cNvSpPr/>
      </dsp:nvSpPr>
      <dsp:spPr>
        <a:xfrm>
          <a:off x="8132345" y="1924048"/>
          <a:ext cx="2378024" cy="1440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March 2024</a:t>
          </a:r>
        </a:p>
      </dsp:txBody>
      <dsp:txXfrm>
        <a:off x="8174521" y="1966224"/>
        <a:ext cx="2293672" cy="1355648"/>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BC4EB-E566-3A44-B580-0B6731269A2E}" type="datetimeFigureOut">
              <a:rPr lang="en-US" smtClean="0"/>
              <a:t>7/11/2023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A25EB7-904A-5E4F-8C99-F6CA57D0ACFC}" type="slidenum">
              <a:rPr lang="en-US" smtClean="0"/>
              <a:t>‹#›</a:t>
            </a:fld>
            <a:endParaRPr lang="en-US"/>
          </a:p>
        </p:txBody>
      </p:sp>
    </p:spTree>
    <p:extLst>
      <p:ext uri="{BB962C8B-B14F-4D97-AF65-F5344CB8AC3E}">
        <p14:creationId xmlns:p14="http://schemas.microsoft.com/office/powerpoint/2010/main" val="3235188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a:t>
            </a:fld>
            <a:endParaRPr lang="en-US"/>
          </a:p>
        </p:txBody>
      </p:sp>
    </p:spTree>
    <p:extLst>
      <p:ext uri="{BB962C8B-B14F-4D97-AF65-F5344CB8AC3E}">
        <p14:creationId xmlns:p14="http://schemas.microsoft.com/office/powerpoint/2010/main" val="831463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10</a:t>
            </a:fld>
            <a:endParaRPr lang="en-US"/>
          </a:p>
        </p:txBody>
      </p:sp>
    </p:spTree>
    <p:extLst>
      <p:ext uri="{BB962C8B-B14F-4D97-AF65-F5344CB8AC3E}">
        <p14:creationId xmlns:p14="http://schemas.microsoft.com/office/powerpoint/2010/main" val="2165476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11</a:t>
            </a:fld>
            <a:endParaRPr lang="en-US"/>
          </a:p>
        </p:txBody>
      </p:sp>
    </p:spTree>
    <p:extLst>
      <p:ext uri="{BB962C8B-B14F-4D97-AF65-F5344CB8AC3E}">
        <p14:creationId xmlns:p14="http://schemas.microsoft.com/office/powerpoint/2010/main" val="2940402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A25EB7-904A-5E4F-8C99-F6CA57D0ACFC}" type="slidenum">
              <a:rPr lang="en-US" smtClean="0"/>
              <a:t>12</a:t>
            </a:fld>
            <a:endParaRPr lang="en-US"/>
          </a:p>
        </p:txBody>
      </p:sp>
    </p:spTree>
    <p:extLst>
      <p:ext uri="{BB962C8B-B14F-4D97-AF65-F5344CB8AC3E}">
        <p14:creationId xmlns:p14="http://schemas.microsoft.com/office/powerpoint/2010/main" val="86517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3F3F3F"/>
                </a:solidFill>
                <a:effectLst/>
                <a:latin typeface="Helvetica" pitchFamily="2" charset="0"/>
              </a:rPr>
              <a:t>The Road Fund is allowed to receive 3 years of formula funding from their Countywide sales tax measure (K I think?). But only 3 years. The gap that develops after is then covered by special taxes.</a:t>
            </a:r>
          </a:p>
          <a:p>
            <a:endParaRPr lang="en-US" dirty="0"/>
          </a:p>
        </p:txBody>
      </p:sp>
      <p:sp>
        <p:nvSpPr>
          <p:cNvPr id="4" name="Slide Number Placeholder 3"/>
          <p:cNvSpPr>
            <a:spLocks noGrp="1"/>
          </p:cNvSpPr>
          <p:nvPr>
            <p:ph type="sldNum" sz="quarter" idx="5"/>
          </p:nvPr>
        </p:nvSpPr>
        <p:spPr/>
        <p:txBody>
          <a:bodyPr/>
          <a:lstStyle/>
          <a:p>
            <a:fld id="{BEA25EB7-904A-5E4F-8C99-F6CA57D0ACFC}" type="slidenum">
              <a:rPr lang="en-US" smtClean="0"/>
              <a:t>13</a:t>
            </a:fld>
            <a:endParaRPr lang="en-US"/>
          </a:p>
        </p:txBody>
      </p:sp>
    </p:spTree>
    <p:extLst>
      <p:ext uri="{BB962C8B-B14F-4D97-AF65-F5344CB8AC3E}">
        <p14:creationId xmlns:p14="http://schemas.microsoft.com/office/powerpoint/2010/main" val="1179029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14</a:t>
            </a:fld>
            <a:endParaRPr lang="en-US"/>
          </a:p>
        </p:txBody>
      </p:sp>
    </p:spTree>
    <p:extLst>
      <p:ext uri="{BB962C8B-B14F-4D97-AF65-F5344CB8AC3E}">
        <p14:creationId xmlns:p14="http://schemas.microsoft.com/office/powerpoint/2010/main" val="3401002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15</a:t>
            </a:fld>
            <a:endParaRPr lang="en-US"/>
          </a:p>
        </p:txBody>
      </p:sp>
    </p:spTree>
    <p:extLst>
      <p:ext uri="{BB962C8B-B14F-4D97-AF65-F5344CB8AC3E}">
        <p14:creationId xmlns:p14="http://schemas.microsoft.com/office/powerpoint/2010/main" val="1726189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LAFCO Executive Officer requested the consultant to analyze a larger boundary area that removes what would otherwise be unincorporated islands if incorporation were approved.</a:t>
            </a:r>
            <a:r>
              <a:rPr lang="en-US" baseline="0" dirty="0"/>
              <a:t> </a:t>
            </a:r>
            <a:r>
              <a:rPr lang="en-US" dirty="0"/>
              <a:t>This additional area amounted to a small increase in the incorporation area</a:t>
            </a:r>
            <a:r>
              <a:rPr lang="en-US" baseline="0" dirty="0"/>
              <a:t> by including 5 parcels and approximately 10 acres outside the CSD’s boundaries. Overall, the fiscal analysis concluded this would not have a significant effect on feasibility.</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3F3F3F"/>
                </a:solidFill>
                <a:effectLst/>
                <a:latin typeface="Helvetica" pitchFamily="2" charset="0"/>
              </a:rPr>
              <a:t>Net revenues are larger surprisingly for the lower growth scenarios because more of our expenditures are tied to growth than our revenues (e.g. Property Taxes, CD fees vs. all major expenditure categories). This is where the Special Taxes helps a lot. When growth slows the service cost increase also slows which creates a larger surplus.</a:t>
            </a:r>
          </a:p>
          <a:p>
            <a:endParaRPr lang="en-US" dirty="0"/>
          </a:p>
        </p:txBody>
      </p:sp>
      <p:sp>
        <p:nvSpPr>
          <p:cNvPr id="4" name="Slide Number Placeholder 3"/>
          <p:cNvSpPr>
            <a:spLocks noGrp="1"/>
          </p:cNvSpPr>
          <p:nvPr>
            <p:ph type="sldNum" sz="quarter" idx="5"/>
          </p:nvPr>
        </p:nvSpPr>
        <p:spPr/>
        <p:txBody>
          <a:bodyPr/>
          <a:lstStyle/>
          <a:p>
            <a:fld id="{BEA25EB7-904A-5E4F-8C99-F6CA57D0ACFC}" type="slidenum">
              <a:rPr lang="en-US" smtClean="0"/>
              <a:t>16</a:t>
            </a:fld>
            <a:endParaRPr lang="en-US"/>
          </a:p>
        </p:txBody>
      </p:sp>
    </p:spTree>
    <p:extLst>
      <p:ext uri="{BB962C8B-B14F-4D97-AF65-F5344CB8AC3E}">
        <p14:creationId xmlns:p14="http://schemas.microsoft.com/office/powerpoint/2010/main" val="3033613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17</a:t>
            </a:fld>
            <a:endParaRPr lang="en-US"/>
          </a:p>
        </p:txBody>
      </p:sp>
    </p:spTree>
    <p:extLst>
      <p:ext uri="{BB962C8B-B14F-4D97-AF65-F5344CB8AC3E}">
        <p14:creationId xmlns:p14="http://schemas.microsoft.com/office/powerpoint/2010/main" val="3747492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18</a:t>
            </a:fld>
            <a:endParaRPr lang="en-US"/>
          </a:p>
        </p:txBody>
      </p:sp>
    </p:spTree>
    <p:extLst>
      <p:ext uri="{BB962C8B-B14F-4D97-AF65-F5344CB8AC3E}">
        <p14:creationId xmlns:p14="http://schemas.microsoft.com/office/powerpoint/2010/main" val="1036625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19</a:t>
            </a:fld>
            <a:endParaRPr lang="en-US"/>
          </a:p>
        </p:txBody>
      </p:sp>
    </p:spTree>
    <p:extLst>
      <p:ext uri="{BB962C8B-B14F-4D97-AF65-F5344CB8AC3E}">
        <p14:creationId xmlns:p14="http://schemas.microsoft.com/office/powerpoint/2010/main" val="57868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2</a:t>
            </a:fld>
            <a:endParaRPr lang="en-US"/>
          </a:p>
        </p:txBody>
      </p:sp>
    </p:spTree>
    <p:extLst>
      <p:ext uri="{BB962C8B-B14F-4D97-AF65-F5344CB8AC3E}">
        <p14:creationId xmlns:p14="http://schemas.microsoft.com/office/powerpoint/2010/main" val="2909816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3</a:t>
            </a:fld>
            <a:endParaRPr lang="en-US"/>
          </a:p>
        </p:txBody>
      </p:sp>
    </p:spTree>
    <p:extLst>
      <p:ext uri="{BB962C8B-B14F-4D97-AF65-F5344CB8AC3E}">
        <p14:creationId xmlns:p14="http://schemas.microsoft.com/office/powerpoint/2010/main" val="201731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4</a:t>
            </a:fld>
            <a:endParaRPr lang="en-US"/>
          </a:p>
        </p:txBody>
      </p:sp>
    </p:spTree>
    <p:extLst>
      <p:ext uri="{BB962C8B-B14F-4D97-AF65-F5344CB8AC3E}">
        <p14:creationId xmlns:p14="http://schemas.microsoft.com/office/powerpoint/2010/main" val="3032501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5</a:t>
            </a:fld>
            <a:endParaRPr lang="en-US"/>
          </a:p>
        </p:txBody>
      </p:sp>
    </p:spTree>
    <p:extLst>
      <p:ext uri="{BB962C8B-B14F-4D97-AF65-F5344CB8AC3E}">
        <p14:creationId xmlns:p14="http://schemas.microsoft.com/office/powerpoint/2010/main" val="3260907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6</a:t>
            </a:fld>
            <a:endParaRPr lang="en-US"/>
          </a:p>
        </p:txBody>
      </p:sp>
    </p:spTree>
    <p:extLst>
      <p:ext uri="{BB962C8B-B14F-4D97-AF65-F5344CB8AC3E}">
        <p14:creationId xmlns:p14="http://schemas.microsoft.com/office/powerpoint/2010/main" val="2228209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See page 16 of the CFA for details</a:t>
            </a:r>
          </a:p>
        </p:txBody>
      </p:sp>
      <p:sp>
        <p:nvSpPr>
          <p:cNvPr id="4" name="Slide Number Placeholder 3"/>
          <p:cNvSpPr>
            <a:spLocks noGrp="1"/>
          </p:cNvSpPr>
          <p:nvPr>
            <p:ph type="sldNum" sz="quarter" idx="5"/>
          </p:nvPr>
        </p:nvSpPr>
        <p:spPr/>
        <p:txBody>
          <a:bodyPr/>
          <a:lstStyle/>
          <a:p>
            <a:fld id="{BEA25EB7-904A-5E4F-8C99-F6CA57D0ACFC}" type="slidenum">
              <a:rPr lang="en-US" smtClean="0"/>
              <a:t>7</a:t>
            </a:fld>
            <a:endParaRPr lang="en-US"/>
          </a:p>
        </p:txBody>
      </p:sp>
    </p:spTree>
    <p:extLst>
      <p:ext uri="{BB962C8B-B14F-4D97-AF65-F5344CB8AC3E}">
        <p14:creationId xmlns:p14="http://schemas.microsoft.com/office/powerpoint/2010/main" val="2049677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8</a:t>
            </a:fld>
            <a:endParaRPr lang="en-US"/>
          </a:p>
        </p:txBody>
      </p:sp>
    </p:spTree>
    <p:extLst>
      <p:ext uri="{BB962C8B-B14F-4D97-AF65-F5344CB8AC3E}">
        <p14:creationId xmlns:p14="http://schemas.microsoft.com/office/powerpoint/2010/main" val="393082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A25EB7-904A-5E4F-8C99-F6CA57D0ACFC}" type="slidenum">
              <a:rPr lang="en-US" smtClean="0"/>
              <a:t>9</a:t>
            </a:fld>
            <a:endParaRPr lang="en-US"/>
          </a:p>
        </p:txBody>
      </p:sp>
    </p:spTree>
    <p:extLst>
      <p:ext uri="{BB962C8B-B14F-4D97-AF65-F5344CB8AC3E}">
        <p14:creationId xmlns:p14="http://schemas.microsoft.com/office/powerpoint/2010/main" val="2917121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AA3A-E1C4-9FD8-C8EA-8894B391A59D}"/>
              </a:ext>
            </a:extLst>
          </p:cNvPr>
          <p:cNvSpPr>
            <a:spLocks noGrp="1"/>
          </p:cNvSpPr>
          <p:nvPr>
            <p:ph type="ctrTitle" hasCustomPrompt="1"/>
          </p:nvPr>
        </p:nvSpPr>
        <p:spPr>
          <a:xfrm>
            <a:off x="1524000" y="1122363"/>
            <a:ext cx="9144000" cy="2387600"/>
          </a:xfrm>
        </p:spPr>
        <p:txBody>
          <a:bodyPr anchor="b">
            <a:normAutofit/>
          </a:bodyPr>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F136E9B8-15E3-F5BA-1A5C-EE442B0A07FE}"/>
              </a:ext>
            </a:extLst>
          </p:cNvPr>
          <p:cNvSpPr>
            <a:spLocks noGrp="1"/>
          </p:cNvSpPr>
          <p:nvPr>
            <p:ph type="subTitle" idx="1"/>
          </p:nvPr>
        </p:nvSpPr>
        <p:spPr>
          <a:xfrm>
            <a:off x="1524000" y="3602038"/>
            <a:ext cx="9144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A234501-B9A8-E04B-FD72-57ADF4FF6724}"/>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B3500900-DA30-1540-BA58-E6BD51B94B9D}"/>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30DCB969-6761-5C8F-638E-F88C89592AF3}"/>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88616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592706545"/>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8A812-0EEE-9ED7-557C-E1E03E43D8E4}"/>
              </a:ext>
            </a:extLst>
          </p:cNvPr>
          <p:cNvSpPr>
            <a:spLocks noGrp="1"/>
          </p:cNvSpPr>
          <p:nvPr>
            <p:ph type="title" hasCustomPrompt="1"/>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BD3B3A-9959-0C99-E582-F1BD14F8A1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832BFD-620F-629C-DB4B-CD1AD1B8D34D}"/>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1D46ED7E-C68A-345C-FBD5-3CCA6CC64EBE}"/>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D1B2FDCD-6040-0C02-1B14-B058E7371A65}"/>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1658627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1D584E-9322-CF84-BF48-65CE0263F6E0}"/>
              </a:ext>
            </a:extLst>
          </p:cNvPr>
          <p:cNvSpPr>
            <a:spLocks noGrp="1"/>
          </p:cNvSpPr>
          <p:nvPr>
            <p:ph type="title" orient="vert" hasCustomPrompt="1"/>
          </p:nvPr>
        </p:nvSpPr>
        <p:spPr>
          <a:xfrm>
            <a:off x="8724902"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05CAFC-EDF9-0AB2-7C23-5467F686BF33}"/>
              </a:ext>
            </a:extLst>
          </p:cNvPr>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DBD55D-6873-5999-B0CF-13DE124622A4}"/>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89340739-1F16-4747-400E-553E1E059968}"/>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008A7B4B-D70D-6C8B-F4F9-DA8D1FE5ADD3}"/>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173371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80D5-90A0-F0F5-C057-99F79C7E4B14}"/>
              </a:ext>
            </a:extLst>
          </p:cNvPr>
          <p:cNvSpPr>
            <a:spLocks noGrp="1"/>
          </p:cNvSpPr>
          <p:nvPr>
            <p:ph type="title" hasCustomPrompt="1"/>
          </p:nvPr>
        </p:nvSpPr>
        <p:spPr>
          <a:xfrm>
            <a:off x="838200" y="785308"/>
            <a:ext cx="10515600" cy="90538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6E7FDF92-ACAD-8F03-208C-CE9947C5B8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CB3055-E12C-04AB-B50C-08689DFD3613}"/>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FB36D37D-C503-8276-961D-230390E12EC1}"/>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CB3F83A1-AA56-D087-DFA1-1AC458F2A3DF}"/>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17343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EC9C8-E000-CAD7-931B-25809F4475B6}"/>
              </a:ext>
            </a:extLst>
          </p:cNvPr>
          <p:cNvSpPr>
            <a:spLocks noGrp="1"/>
          </p:cNvSpPr>
          <p:nvPr>
            <p:ph type="title" hasCustomPrompt="1"/>
          </p:nvPr>
        </p:nvSpPr>
        <p:spPr>
          <a:xfrm>
            <a:off x="831851" y="1709744"/>
            <a:ext cx="10515600" cy="2852737"/>
          </a:xfrm>
        </p:spPr>
        <p:txBody>
          <a:bodyPr anchor="b">
            <a:normAutofit/>
          </a:bodyPr>
          <a:lstStyle>
            <a:lvl1pPr>
              <a:defRPr sz="3300"/>
            </a:lvl1pPr>
          </a:lstStyle>
          <a:p>
            <a:r>
              <a:rPr lang="en-US"/>
              <a:t>CLICK TO EDIT MASTER TITLE STYLE</a:t>
            </a:r>
          </a:p>
        </p:txBody>
      </p:sp>
      <p:sp>
        <p:nvSpPr>
          <p:cNvPr id="3" name="Text Placeholder 2">
            <a:extLst>
              <a:ext uri="{FF2B5EF4-FFF2-40B4-BE49-F238E27FC236}">
                <a16:creationId xmlns:a16="http://schemas.microsoft.com/office/drawing/2014/main" id="{D467F6CB-4F8B-30EA-084A-13EC8B472CB7}"/>
              </a:ext>
            </a:extLst>
          </p:cNvPr>
          <p:cNvSpPr>
            <a:spLocks noGrp="1"/>
          </p:cNvSpPr>
          <p:nvPr>
            <p:ph type="body" idx="1"/>
          </p:nvPr>
        </p:nvSpPr>
        <p:spPr>
          <a:xfrm>
            <a:off x="831851" y="4589469"/>
            <a:ext cx="105156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8A7548-D420-B57C-FA5D-6271461F4EFB}"/>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D1C7E10B-F777-B47D-D138-1C97C9174FF1}"/>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C853C240-6C78-9D59-1294-C93BDEDB103A}"/>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2569988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AA30B-7F05-1E2D-FE92-C0151A2BF7E6}"/>
              </a:ext>
            </a:extLst>
          </p:cNvPr>
          <p:cNvSpPr>
            <a:spLocks noGrp="1"/>
          </p:cNvSpPr>
          <p:nvPr>
            <p:ph type="title" hasCustomPrompt="1"/>
          </p:nvPr>
        </p:nvSpPr>
        <p:spPr>
          <a:xfrm>
            <a:off x="838200" y="774557"/>
            <a:ext cx="10515600" cy="916137"/>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D04F1B3-0173-E663-237C-7819A771D1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8CD6DD-BF01-674C-C5AB-F056581AC5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2B5BB2-82BB-DDB5-D201-C7D9DC7AEFE0}"/>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0BF6AED7-BC64-24F2-87C9-0D9022C86EF7}"/>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FC255B5B-9B21-18B1-3D9D-5BDB12DCE77F}"/>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394549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BDEB1-68F5-F151-AC42-A198B4195896}"/>
              </a:ext>
            </a:extLst>
          </p:cNvPr>
          <p:cNvSpPr>
            <a:spLocks noGrp="1"/>
          </p:cNvSpPr>
          <p:nvPr>
            <p:ph type="title" hasCustomPrompt="1"/>
          </p:nvPr>
        </p:nvSpPr>
        <p:spPr>
          <a:xfrm>
            <a:off x="839788" y="774557"/>
            <a:ext cx="10515600" cy="916137"/>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D660AC-8EC5-A4DC-1A93-D80F771C109F}"/>
              </a:ext>
            </a:extLst>
          </p:cNvPr>
          <p:cNvSpPr>
            <a:spLocks noGrp="1"/>
          </p:cNvSpPr>
          <p:nvPr>
            <p:ph type="body" idx="1" hasCustomPrompt="1"/>
          </p:nvPr>
        </p:nvSpPr>
        <p:spPr>
          <a:xfrm>
            <a:off x="839789" y="1681163"/>
            <a:ext cx="5157787" cy="823912"/>
          </a:xfrm>
        </p:spPr>
        <p:txBody>
          <a:bodyPr anchor="b"/>
          <a:lstStyle>
            <a:lvl1pPr marL="0" indent="0">
              <a:buNone/>
              <a:defRPr sz="1800" b="0"/>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4C9F92B-B7A3-3BFD-509D-198A08E27EFB}"/>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0A9D69-8256-B2DE-FCD1-472C5049EC61}"/>
              </a:ext>
            </a:extLst>
          </p:cNvPr>
          <p:cNvSpPr>
            <a:spLocks noGrp="1"/>
          </p:cNvSpPr>
          <p:nvPr>
            <p:ph type="body" sz="quarter" idx="3" hasCustomPrompt="1"/>
          </p:nvPr>
        </p:nvSpPr>
        <p:spPr>
          <a:xfrm>
            <a:off x="6172203" y="1681163"/>
            <a:ext cx="5183188" cy="823912"/>
          </a:xfrm>
        </p:spPr>
        <p:txBody>
          <a:bodyPr anchor="b"/>
          <a:lstStyle>
            <a:lvl1pPr marL="0" indent="0">
              <a:buNone/>
              <a:defRPr sz="1800" b="0"/>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F0AC187-AD0D-BBEE-DEC2-8783A81CDA0C}"/>
              </a:ext>
            </a:extLst>
          </p:cNvPr>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F5D472-EA3F-C7CB-4BCC-1A541EBEEF26}"/>
              </a:ext>
            </a:extLst>
          </p:cNvPr>
          <p:cNvSpPr>
            <a:spLocks noGrp="1"/>
          </p:cNvSpPr>
          <p:nvPr>
            <p:ph type="dt" sz="half" idx="10"/>
          </p:nvPr>
        </p:nvSpPr>
        <p:spPr/>
        <p:txBody>
          <a:bodyPr/>
          <a:lstStyle/>
          <a:p>
            <a:r>
              <a:rPr lang="en-US"/>
              <a:t>7/13/23</a:t>
            </a:r>
          </a:p>
        </p:txBody>
      </p:sp>
      <p:sp>
        <p:nvSpPr>
          <p:cNvPr id="8" name="Footer Placeholder 7">
            <a:extLst>
              <a:ext uri="{FF2B5EF4-FFF2-40B4-BE49-F238E27FC236}">
                <a16:creationId xmlns:a16="http://schemas.microsoft.com/office/drawing/2014/main" id="{53BDF7F0-333E-C1D2-F256-A1F44CE1EB6C}"/>
              </a:ext>
            </a:extLst>
          </p:cNvPr>
          <p:cNvSpPr>
            <a:spLocks noGrp="1"/>
          </p:cNvSpPr>
          <p:nvPr>
            <p:ph type="ftr" sz="quarter" idx="11"/>
          </p:nvPr>
        </p:nvSpPr>
        <p:spPr/>
        <p:txBody>
          <a:bodyPr/>
          <a:lstStyle/>
          <a:p>
            <a:r>
              <a:rPr lang="en-US"/>
              <a:t>San Joaquin LAFCO Study Session</a:t>
            </a:r>
          </a:p>
        </p:txBody>
      </p:sp>
      <p:sp>
        <p:nvSpPr>
          <p:cNvPr id="9" name="Slide Number Placeholder 8">
            <a:extLst>
              <a:ext uri="{FF2B5EF4-FFF2-40B4-BE49-F238E27FC236}">
                <a16:creationId xmlns:a16="http://schemas.microsoft.com/office/drawing/2014/main" id="{6BA47B16-C0FB-9E79-29D7-548670B2F7C2}"/>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26861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3E72E-EA1F-084F-F8F3-4229E291A4CC}"/>
              </a:ext>
            </a:extLst>
          </p:cNvPr>
          <p:cNvSpPr>
            <a:spLocks noGrp="1"/>
          </p:cNvSpPr>
          <p:nvPr>
            <p:ph type="title" hasCustomPrompt="1"/>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D6A221-8D00-5BBF-6C53-D8243533D224}"/>
              </a:ext>
            </a:extLst>
          </p:cNvPr>
          <p:cNvSpPr>
            <a:spLocks noGrp="1"/>
          </p:cNvSpPr>
          <p:nvPr>
            <p:ph type="dt" sz="half" idx="10"/>
          </p:nvPr>
        </p:nvSpPr>
        <p:spPr/>
        <p:txBody>
          <a:bodyPr/>
          <a:lstStyle/>
          <a:p>
            <a:r>
              <a:rPr lang="en-US"/>
              <a:t>7/13/23</a:t>
            </a:r>
          </a:p>
        </p:txBody>
      </p:sp>
      <p:sp>
        <p:nvSpPr>
          <p:cNvPr id="4" name="Footer Placeholder 3">
            <a:extLst>
              <a:ext uri="{FF2B5EF4-FFF2-40B4-BE49-F238E27FC236}">
                <a16:creationId xmlns:a16="http://schemas.microsoft.com/office/drawing/2014/main" id="{0A10F291-0222-0320-9203-1EF8D003355B}"/>
              </a:ext>
            </a:extLst>
          </p:cNvPr>
          <p:cNvSpPr>
            <a:spLocks noGrp="1"/>
          </p:cNvSpPr>
          <p:nvPr>
            <p:ph type="ftr" sz="quarter" idx="11"/>
          </p:nvPr>
        </p:nvSpPr>
        <p:spPr/>
        <p:txBody>
          <a:bodyPr/>
          <a:lstStyle/>
          <a:p>
            <a:r>
              <a:rPr lang="en-US"/>
              <a:t>San Joaquin LAFCO Study Session</a:t>
            </a:r>
          </a:p>
        </p:txBody>
      </p:sp>
      <p:sp>
        <p:nvSpPr>
          <p:cNvPr id="5" name="Slide Number Placeholder 4">
            <a:extLst>
              <a:ext uri="{FF2B5EF4-FFF2-40B4-BE49-F238E27FC236}">
                <a16:creationId xmlns:a16="http://schemas.microsoft.com/office/drawing/2014/main" id="{6258B70F-F01A-FB0C-F730-C30BF0E0EE2C}"/>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98500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6D858-B585-F2DC-BFCC-7A66B3A87119}"/>
              </a:ext>
            </a:extLst>
          </p:cNvPr>
          <p:cNvSpPr>
            <a:spLocks noGrp="1"/>
          </p:cNvSpPr>
          <p:nvPr>
            <p:ph type="title" hasCustomPrompt="1"/>
          </p:nvPr>
        </p:nvSpPr>
        <p:spPr>
          <a:xfrm>
            <a:off x="839788" y="987425"/>
            <a:ext cx="3932237" cy="1600200"/>
          </a:xfrm>
        </p:spPr>
        <p:txBody>
          <a:bodyPr anchor="b">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221E1380-4E43-84AE-34E6-8AACA57B6E1E}"/>
              </a:ext>
            </a:extLst>
          </p:cNvPr>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55A0C3-9D4E-7F21-DD44-DD1CEC78244B}"/>
              </a:ext>
            </a:extLst>
          </p:cNvPr>
          <p:cNvSpPr>
            <a:spLocks noGrp="1"/>
          </p:cNvSpPr>
          <p:nvPr>
            <p:ph type="body" sz="half" idx="2"/>
          </p:nvPr>
        </p:nvSpPr>
        <p:spPr>
          <a:xfrm>
            <a:off x="839788" y="2587630"/>
            <a:ext cx="3932237" cy="328136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Click to edit Master text styles</a:t>
            </a:r>
          </a:p>
        </p:txBody>
      </p:sp>
      <p:sp>
        <p:nvSpPr>
          <p:cNvPr id="5" name="Date Placeholder 4">
            <a:extLst>
              <a:ext uri="{FF2B5EF4-FFF2-40B4-BE49-F238E27FC236}">
                <a16:creationId xmlns:a16="http://schemas.microsoft.com/office/drawing/2014/main" id="{789AFF42-2E1F-28DC-4797-CA2DC939D552}"/>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8B1617D8-1B13-8FA0-D16C-91BF05A03FE0}"/>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7B8E188D-B383-0682-B81A-57C5556E160F}"/>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146995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5D68D-8EF4-46BC-2388-AB245CEBE395}"/>
              </a:ext>
            </a:extLst>
          </p:cNvPr>
          <p:cNvSpPr>
            <a:spLocks noGrp="1"/>
          </p:cNvSpPr>
          <p:nvPr>
            <p:ph type="title" hasCustomPrompt="1"/>
          </p:nvPr>
        </p:nvSpPr>
        <p:spPr>
          <a:xfrm>
            <a:off x="839788" y="987424"/>
            <a:ext cx="3932237" cy="1600200"/>
          </a:xfrm>
        </p:spPr>
        <p:txBody>
          <a:bodyPr anchor="b">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81F8ED02-F54F-2C8F-1934-6A487739892E}"/>
              </a:ext>
            </a:extLst>
          </p:cNvPr>
          <p:cNvSpPr>
            <a:spLocks noGrp="1"/>
          </p:cNvSpPr>
          <p:nvPr>
            <p:ph type="pic" idx="1"/>
          </p:nvPr>
        </p:nvSpPr>
        <p:spPr>
          <a:xfrm>
            <a:off x="5183188" y="987431"/>
            <a:ext cx="6172200" cy="48736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DC0656A7-95DC-FD85-4505-20606E33FF97}"/>
              </a:ext>
            </a:extLst>
          </p:cNvPr>
          <p:cNvSpPr>
            <a:spLocks noGrp="1"/>
          </p:cNvSpPr>
          <p:nvPr>
            <p:ph type="body" sz="half" idx="2"/>
          </p:nvPr>
        </p:nvSpPr>
        <p:spPr>
          <a:xfrm>
            <a:off x="839788" y="2587630"/>
            <a:ext cx="3932237" cy="328136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Click to edit Master text styles</a:t>
            </a:r>
          </a:p>
        </p:txBody>
      </p:sp>
      <p:sp>
        <p:nvSpPr>
          <p:cNvPr id="5" name="Date Placeholder 4">
            <a:extLst>
              <a:ext uri="{FF2B5EF4-FFF2-40B4-BE49-F238E27FC236}">
                <a16:creationId xmlns:a16="http://schemas.microsoft.com/office/drawing/2014/main" id="{1CB171EC-A45E-CCB6-B04F-75D6AE27267B}"/>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E33EDC88-CC06-B7FC-1AA7-839E79730BE9}"/>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9C72DBD5-9B74-6DBA-EB71-627DA60C28EC}"/>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40460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81C049-9DB9-6FB9-0016-707E74852293}"/>
              </a:ext>
            </a:extLst>
          </p:cNvPr>
          <p:cNvSpPr>
            <a:spLocks noGrp="1"/>
          </p:cNvSpPr>
          <p:nvPr>
            <p:ph type="dt" sz="half" idx="10"/>
          </p:nvPr>
        </p:nvSpPr>
        <p:spPr/>
        <p:txBody>
          <a:bodyPr/>
          <a:lstStyle/>
          <a:p>
            <a:r>
              <a:rPr lang="en-US"/>
              <a:t>7/13/23</a:t>
            </a:r>
          </a:p>
        </p:txBody>
      </p:sp>
      <p:sp>
        <p:nvSpPr>
          <p:cNvPr id="3" name="Footer Placeholder 2">
            <a:extLst>
              <a:ext uri="{FF2B5EF4-FFF2-40B4-BE49-F238E27FC236}">
                <a16:creationId xmlns:a16="http://schemas.microsoft.com/office/drawing/2014/main" id="{210A6FEC-BC5E-E89D-F4E9-80AE5300F77F}"/>
              </a:ext>
            </a:extLst>
          </p:cNvPr>
          <p:cNvSpPr>
            <a:spLocks noGrp="1"/>
          </p:cNvSpPr>
          <p:nvPr>
            <p:ph type="ftr" sz="quarter" idx="11"/>
          </p:nvPr>
        </p:nvSpPr>
        <p:spPr/>
        <p:txBody>
          <a:bodyPr/>
          <a:lstStyle/>
          <a:p>
            <a:r>
              <a:rPr lang="en-US"/>
              <a:t>San Joaquin LAFCO Study Session</a:t>
            </a:r>
          </a:p>
        </p:txBody>
      </p:sp>
      <p:sp>
        <p:nvSpPr>
          <p:cNvPr id="4" name="Slide Number Placeholder 3">
            <a:extLst>
              <a:ext uri="{FF2B5EF4-FFF2-40B4-BE49-F238E27FC236}">
                <a16:creationId xmlns:a16="http://schemas.microsoft.com/office/drawing/2014/main" id="{1D424D9E-71CB-86D2-351A-9A1B7A6517E6}"/>
              </a:ext>
            </a:extLst>
          </p:cNvPr>
          <p:cNvSpPr>
            <a:spLocks noGrp="1"/>
          </p:cNvSpPr>
          <p:nvPr>
            <p:ph type="sldNum" sz="quarter" idx="12"/>
          </p:nvPr>
        </p:nvSpPr>
        <p:spPr/>
        <p:txBody>
          <a:bodyPr/>
          <a:lstStyle/>
          <a:p>
            <a:fld id="{1979329C-E602-8045-939D-A1EE57EE5C92}" type="slidenum">
              <a:rPr lang="en-US" smtClean="0"/>
              <a:t>‹#›</a:t>
            </a:fld>
            <a:endParaRPr lang="en-US"/>
          </a:p>
        </p:txBody>
      </p:sp>
    </p:spTree>
    <p:extLst>
      <p:ext uri="{BB962C8B-B14F-4D97-AF65-F5344CB8AC3E}">
        <p14:creationId xmlns:p14="http://schemas.microsoft.com/office/powerpoint/2010/main" val="259436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text, clipart&#10;&#10;Description automatically generated">
            <a:extLst>
              <a:ext uri="{FF2B5EF4-FFF2-40B4-BE49-F238E27FC236}">
                <a16:creationId xmlns:a16="http://schemas.microsoft.com/office/drawing/2014/main" id="{970624C1-84BE-6F1E-BAD5-A6906738B196}"/>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225015" y="282392"/>
            <a:ext cx="1226372" cy="625544"/>
          </a:xfrm>
          <a:prstGeom prst="rect">
            <a:avLst/>
          </a:prstGeom>
        </p:spPr>
      </p:pic>
      <p:sp>
        <p:nvSpPr>
          <p:cNvPr id="2" name="Title Placeholder 1">
            <a:extLst>
              <a:ext uri="{FF2B5EF4-FFF2-40B4-BE49-F238E27FC236}">
                <a16:creationId xmlns:a16="http://schemas.microsoft.com/office/drawing/2014/main" id="{996F45DB-77BE-745E-9FA0-0CC6BBAAE2F6}"/>
              </a:ext>
            </a:extLst>
          </p:cNvPr>
          <p:cNvSpPr>
            <a:spLocks noGrp="1"/>
          </p:cNvSpPr>
          <p:nvPr>
            <p:ph type="title"/>
          </p:nvPr>
        </p:nvSpPr>
        <p:spPr>
          <a:xfrm>
            <a:off x="838200" y="774557"/>
            <a:ext cx="10515600" cy="91613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A93B47-AA7C-C11A-5DCD-98A7067C6E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375201-1D0B-CF75-5F3A-1AB0204A4B32}"/>
              </a:ext>
            </a:extLst>
          </p:cNvPr>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7/13/23</a:t>
            </a:r>
          </a:p>
        </p:txBody>
      </p:sp>
      <p:sp>
        <p:nvSpPr>
          <p:cNvPr id="5" name="Footer Placeholder 4">
            <a:extLst>
              <a:ext uri="{FF2B5EF4-FFF2-40B4-BE49-F238E27FC236}">
                <a16:creationId xmlns:a16="http://schemas.microsoft.com/office/drawing/2014/main" id="{561639AC-9A03-3F0B-34B9-938DFFE8308B}"/>
              </a:ext>
            </a:extLst>
          </p:cNvPr>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San Joaquin LAFCO Study Session</a:t>
            </a:r>
          </a:p>
        </p:txBody>
      </p:sp>
      <p:sp>
        <p:nvSpPr>
          <p:cNvPr id="6" name="Slide Number Placeholder 5">
            <a:extLst>
              <a:ext uri="{FF2B5EF4-FFF2-40B4-BE49-F238E27FC236}">
                <a16:creationId xmlns:a16="http://schemas.microsoft.com/office/drawing/2014/main" id="{CEA8A13D-5B26-AD1A-37C0-3BFC75E9FDDC}"/>
              </a:ext>
            </a:extLst>
          </p:cNvPr>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79329C-E602-8045-939D-A1EE57EE5C92}" type="slidenum">
              <a:rPr lang="en-US" smtClean="0"/>
              <a:t>‹#›</a:t>
            </a:fld>
            <a:endParaRPr lang="en-US"/>
          </a:p>
        </p:txBody>
      </p:sp>
    </p:spTree>
    <p:extLst>
      <p:ext uri="{BB962C8B-B14F-4D97-AF65-F5344CB8AC3E}">
        <p14:creationId xmlns:p14="http://schemas.microsoft.com/office/powerpoint/2010/main" val="4195698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685783"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4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AFBEE-3046-8A2A-A4B9-1C35172232EF}"/>
              </a:ext>
            </a:extLst>
          </p:cNvPr>
          <p:cNvSpPr>
            <a:spLocks noGrp="1"/>
          </p:cNvSpPr>
          <p:nvPr>
            <p:ph type="ctrTitle"/>
          </p:nvPr>
        </p:nvSpPr>
        <p:spPr/>
        <p:txBody>
          <a:bodyPr>
            <a:normAutofit/>
          </a:bodyPr>
          <a:lstStyle/>
          <a:p>
            <a:r>
              <a:rPr lang="en-US"/>
              <a:t>Comprehensive Fiscal Analysis</a:t>
            </a:r>
            <a:br>
              <a:rPr lang="en-US"/>
            </a:br>
            <a:r>
              <a:rPr lang="en-US"/>
              <a:t>Mountain House Incorporation</a:t>
            </a:r>
          </a:p>
        </p:txBody>
      </p:sp>
      <p:sp>
        <p:nvSpPr>
          <p:cNvPr id="3" name="Subtitle 2">
            <a:extLst>
              <a:ext uri="{FF2B5EF4-FFF2-40B4-BE49-F238E27FC236}">
                <a16:creationId xmlns:a16="http://schemas.microsoft.com/office/drawing/2014/main" id="{2754FF4A-ED87-ECC6-6AB0-A33D054F07A6}"/>
              </a:ext>
            </a:extLst>
          </p:cNvPr>
          <p:cNvSpPr>
            <a:spLocks noGrp="1"/>
          </p:cNvSpPr>
          <p:nvPr>
            <p:ph type="subTitle" idx="1"/>
          </p:nvPr>
        </p:nvSpPr>
        <p:spPr/>
        <p:txBody>
          <a:bodyPr/>
          <a:lstStyle/>
          <a:p>
            <a:r>
              <a:rPr lang="en-US"/>
              <a:t>San Joaquin LAFCO Study Session</a:t>
            </a:r>
          </a:p>
          <a:p>
            <a:r>
              <a:rPr lang="en-US"/>
              <a:t>Thursday, July 13, 2023</a:t>
            </a:r>
          </a:p>
        </p:txBody>
      </p:sp>
    </p:spTree>
    <p:extLst>
      <p:ext uri="{BB962C8B-B14F-4D97-AF65-F5344CB8AC3E}">
        <p14:creationId xmlns:p14="http://schemas.microsoft.com/office/powerpoint/2010/main" val="767360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95B90-E115-ED3D-D37F-CAF33DE8B3FB}"/>
              </a:ext>
            </a:extLst>
          </p:cNvPr>
          <p:cNvSpPr>
            <a:spLocks noGrp="1"/>
          </p:cNvSpPr>
          <p:nvPr>
            <p:ph type="title"/>
          </p:nvPr>
        </p:nvSpPr>
        <p:spPr/>
        <p:txBody>
          <a:bodyPr/>
          <a:lstStyle/>
          <a:p>
            <a:r>
              <a:rPr lang="en-US"/>
              <a:t>Special Tax Fund Forecast</a:t>
            </a:r>
          </a:p>
        </p:txBody>
      </p:sp>
      <p:graphicFrame>
        <p:nvGraphicFramePr>
          <p:cNvPr id="9" name="Content Placeholder 8">
            <a:extLst>
              <a:ext uri="{FF2B5EF4-FFF2-40B4-BE49-F238E27FC236}">
                <a16:creationId xmlns:a16="http://schemas.microsoft.com/office/drawing/2014/main" id="{0D7B7670-A393-764A-AC6E-922D503561F2}"/>
              </a:ext>
            </a:extLst>
          </p:cNvPr>
          <p:cNvGraphicFramePr>
            <a:graphicFrameLocks noGrp="1"/>
          </p:cNvGraphicFramePr>
          <p:nvPr>
            <p:ph idx="1"/>
            <p:extLst>
              <p:ext uri="{D42A27DB-BD31-4B8C-83A1-F6EECF244321}">
                <p14:modId xmlns:p14="http://schemas.microsoft.com/office/powerpoint/2010/main" val="140500537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4">
            <a:extLst>
              <a:ext uri="{FF2B5EF4-FFF2-40B4-BE49-F238E27FC236}">
                <a16:creationId xmlns:a16="http://schemas.microsoft.com/office/drawing/2014/main" id="{1AC25C16-FB4D-93CE-1E4F-E780EABEB067}"/>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A8890210-BB34-3816-4D15-4348BACA62F4}"/>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2C427E4C-ADDA-A73D-D497-0BB99E600F02}"/>
              </a:ext>
            </a:extLst>
          </p:cNvPr>
          <p:cNvSpPr>
            <a:spLocks noGrp="1"/>
          </p:cNvSpPr>
          <p:nvPr>
            <p:ph type="sldNum" sz="quarter" idx="12"/>
          </p:nvPr>
        </p:nvSpPr>
        <p:spPr/>
        <p:txBody>
          <a:bodyPr/>
          <a:lstStyle/>
          <a:p>
            <a:fld id="{1979329C-E602-8045-939D-A1EE57EE5C92}" type="slidenum">
              <a:rPr lang="en-US" smtClean="0"/>
              <a:t>10</a:t>
            </a:fld>
            <a:endParaRPr lang="en-US"/>
          </a:p>
        </p:txBody>
      </p:sp>
    </p:spTree>
    <p:extLst>
      <p:ext uri="{BB962C8B-B14F-4D97-AF65-F5344CB8AC3E}">
        <p14:creationId xmlns:p14="http://schemas.microsoft.com/office/powerpoint/2010/main" val="876028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5C359-C417-BCAF-813F-BFE31470D637}"/>
              </a:ext>
            </a:extLst>
          </p:cNvPr>
          <p:cNvSpPr>
            <a:spLocks noGrp="1"/>
          </p:cNvSpPr>
          <p:nvPr>
            <p:ph type="title"/>
          </p:nvPr>
        </p:nvSpPr>
        <p:spPr/>
        <p:txBody>
          <a:bodyPr/>
          <a:lstStyle/>
          <a:p>
            <a:r>
              <a:rPr lang="en-US"/>
              <a:t>Subsidiary District Fund</a:t>
            </a:r>
          </a:p>
        </p:txBody>
      </p:sp>
      <p:graphicFrame>
        <p:nvGraphicFramePr>
          <p:cNvPr id="10" name="Content Placeholder 9">
            <a:extLst>
              <a:ext uri="{FF2B5EF4-FFF2-40B4-BE49-F238E27FC236}">
                <a16:creationId xmlns:a16="http://schemas.microsoft.com/office/drawing/2014/main" id="{C2F6E1B4-2926-804B-99F5-05EEB427715F}"/>
              </a:ext>
            </a:extLst>
          </p:cNvPr>
          <p:cNvGraphicFramePr>
            <a:graphicFrameLocks noGrp="1"/>
          </p:cNvGraphicFramePr>
          <p:nvPr>
            <p:ph idx="1"/>
            <p:extLst>
              <p:ext uri="{D42A27DB-BD31-4B8C-83A1-F6EECF244321}">
                <p14:modId xmlns:p14="http://schemas.microsoft.com/office/powerpoint/2010/main" val="272772540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6" name="Date Placeholder 5">
            <a:extLst>
              <a:ext uri="{FF2B5EF4-FFF2-40B4-BE49-F238E27FC236}">
                <a16:creationId xmlns:a16="http://schemas.microsoft.com/office/drawing/2014/main" id="{C0288FA4-069A-0F1B-E2A7-8946BCB2C15D}"/>
              </a:ext>
            </a:extLst>
          </p:cNvPr>
          <p:cNvSpPr>
            <a:spLocks noGrp="1"/>
          </p:cNvSpPr>
          <p:nvPr>
            <p:ph type="dt" sz="half" idx="10"/>
          </p:nvPr>
        </p:nvSpPr>
        <p:spPr/>
        <p:txBody>
          <a:bodyPr/>
          <a:lstStyle/>
          <a:p>
            <a:r>
              <a:rPr lang="en-US"/>
              <a:t>7/13/23</a:t>
            </a:r>
          </a:p>
        </p:txBody>
      </p:sp>
      <p:sp>
        <p:nvSpPr>
          <p:cNvPr id="7" name="Footer Placeholder 6">
            <a:extLst>
              <a:ext uri="{FF2B5EF4-FFF2-40B4-BE49-F238E27FC236}">
                <a16:creationId xmlns:a16="http://schemas.microsoft.com/office/drawing/2014/main" id="{EC4FDD8C-CE51-E04E-800C-4EFC31CF3EDB}"/>
              </a:ext>
            </a:extLst>
          </p:cNvPr>
          <p:cNvSpPr>
            <a:spLocks noGrp="1"/>
          </p:cNvSpPr>
          <p:nvPr>
            <p:ph type="ftr" sz="quarter" idx="11"/>
          </p:nvPr>
        </p:nvSpPr>
        <p:spPr/>
        <p:txBody>
          <a:bodyPr/>
          <a:lstStyle/>
          <a:p>
            <a:r>
              <a:rPr lang="en-US"/>
              <a:t>San Joaquin LAFCO Study Session</a:t>
            </a:r>
          </a:p>
        </p:txBody>
      </p:sp>
      <p:sp>
        <p:nvSpPr>
          <p:cNvPr id="8" name="Slide Number Placeholder 7">
            <a:extLst>
              <a:ext uri="{FF2B5EF4-FFF2-40B4-BE49-F238E27FC236}">
                <a16:creationId xmlns:a16="http://schemas.microsoft.com/office/drawing/2014/main" id="{DC12AD46-84D6-D99F-00D1-80B67A1267B7}"/>
              </a:ext>
            </a:extLst>
          </p:cNvPr>
          <p:cNvSpPr>
            <a:spLocks noGrp="1"/>
          </p:cNvSpPr>
          <p:nvPr>
            <p:ph type="sldNum" sz="quarter" idx="12"/>
          </p:nvPr>
        </p:nvSpPr>
        <p:spPr/>
        <p:txBody>
          <a:bodyPr/>
          <a:lstStyle/>
          <a:p>
            <a:fld id="{1979329C-E602-8045-939D-A1EE57EE5C92}" type="slidenum">
              <a:rPr lang="en-US" smtClean="0"/>
              <a:t>11</a:t>
            </a:fld>
            <a:endParaRPr lang="en-US"/>
          </a:p>
        </p:txBody>
      </p:sp>
    </p:spTree>
    <p:extLst>
      <p:ext uri="{BB962C8B-B14F-4D97-AF65-F5344CB8AC3E}">
        <p14:creationId xmlns:p14="http://schemas.microsoft.com/office/powerpoint/2010/main" val="365700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159B-0AD1-E246-6AB5-B0E0AF1CDC71}"/>
              </a:ext>
            </a:extLst>
          </p:cNvPr>
          <p:cNvSpPr>
            <a:spLocks noGrp="1"/>
          </p:cNvSpPr>
          <p:nvPr>
            <p:ph type="title"/>
          </p:nvPr>
        </p:nvSpPr>
        <p:spPr/>
        <p:txBody>
          <a:bodyPr/>
          <a:lstStyle/>
          <a:p>
            <a:r>
              <a:rPr lang="en-US"/>
              <a:t>LLMD Funds</a:t>
            </a:r>
          </a:p>
        </p:txBody>
      </p:sp>
      <p:graphicFrame>
        <p:nvGraphicFramePr>
          <p:cNvPr id="7" name="Content Placeholder 6">
            <a:extLst>
              <a:ext uri="{FF2B5EF4-FFF2-40B4-BE49-F238E27FC236}">
                <a16:creationId xmlns:a16="http://schemas.microsoft.com/office/drawing/2014/main" id="{E40D8107-3D93-6743-A6C6-F7EAF228ABC5}"/>
              </a:ext>
            </a:extLst>
          </p:cNvPr>
          <p:cNvGraphicFramePr>
            <a:graphicFrameLocks noGrp="1"/>
          </p:cNvGraphicFramePr>
          <p:nvPr>
            <p:ph idx="1"/>
            <p:extLst>
              <p:ext uri="{D42A27DB-BD31-4B8C-83A1-F6EECF244321}">
                <p14:modId xmlns:p14="http://schemas.microsoft.com/office/powerpoint/2010/main" val="23133289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67403CE0-6B29-9BE2-B17D-B6D10C1A7B9E}"/>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69C83E01-3773-F586-E70F-5D2B842C7B5C}"/>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C60542A7-0B22-FD54-0A1F-C622B2F08E6F}"/>
              </a:ext>
            </a:extLst>
          </p:cNvPr>
          <p:cNvSpPr>
            <a:spLocks noGrp="1"/>
          </p:cNvSpPr>
          <p:nvPr>
            <p:ph type="sldNum" sz="quarter" idx="12"/>
          </p:nvPr>
        </p:nvSpPr>
        <p:spPr/>
        <p:txBody>
          <a:bodyPr/>
          <a:lstStyle/>
          <a:p>
            <a:fld id="{1979329C-E602-8045-939D-A1EE57EE5C92}" type="slidenum">
              <a:rPr lang="en-US" smtClean="0"/>
              <a:t>12</a:t>
            </a:fld>
            <a:endParaRPr lang="en-US"/>
          </a:p>
        </p:txBody>
      </p:sp>
    </p:spTree>
    <p:extLst>
      <p:ext uri="{BB962C8B-B14F-4D97-AF65-F5344CB8AC3E}">
        <p14:creationId xmlns:p14="http://schemas.microsoft.com/office/powerpoint/2010/main" val="2969261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E69B-6669-93F5-E22D-C6A0D9764E1D}"/>
              </a:ext>
            </a:extLst>
          </p:cNvPr>
          <p:cNvSpPr>
            <a:spLocks noGrp="1"/>
          </p:cNvSpPr>
          <p:nvPr>
            <p:ph type="title"/>
          </p:nvPr>
        </p:nvSpPr>
        <p:spPr/>
        <p:txBody>
          <a:bodyPr/>
          <a:lstStyle/>
          <a:p>
            <a:r>
              <a:rPr lang="en-US"/>
              <a:t>Road Fund</a:t>
            </a:r>
          </a:p>
        </p:txBody>
      </p:sp>
      <p:graphicFrame>
        <p:nvGraphicFramePr>
          <p:cNvPr id="10" name="Content Placeholder 9">
            <a:extLst>
              <a:ext uri="{FF2B5EF4-FFF2-40B4-BE49-F238E27FC236}">
                <a16:creationId xmlns:a16="http://schemas.microsoft.com/office/drawing/2014/main" id="{C47CE5CC-F962-9D47-B078-34AFCA96AF11}"/>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6" name="Date Placeholder 5">
            <a:extLst>
              <a:ext uri="{FF2B5EF4-FFF2-40B4-BE49-F238E27FC236}">
                <a16:creationId xmlns:a16="http://schemas.microsoft.com/office/drawing/2014/main" id="{A9BF3475-3B95-34B6-EC11-E2D489ADEF24}"/>
              </a:ext>
            </a:extLst>
          </p:cNvPr>
          <p:cNvSpPr>
            <a:spLocks noGrp="1"/>
          </p:cNvSpPr>
          <p:nvPr>
            <p:ph type="dt" sz="half" idx="10"/>
          </p:nvPr>
        </p:nvSpPr>
        <p:spPr/>
        <p:txBody>
          <a:bodyPr/>
          <a:lstStyle/>
          <a:p>
            <a:r>
              <a:rPr lang="en-US"/>
              <a:t>7/13/23</a:t>
            </a:r>
          </a:p>
        </p:txBody>
      </p:sp>
      <p:sp>
        <p:nvSpPr>
          <p:cNvPr id="7" name="Footer Placeholder 6">
            <a:extLst>
              <a:ext uri="{FF2B5EF4-FFF2-40B4-BE49-F238E27FC236}">
                <a16:creationId xmlns:a16="http://schemas.microsoft.com/office/drawing/2014/main" id="{7DAEDC9A-FD38-17AB-C807-31FA0383A1D3}"/>
              </a:ext>
            </a:extLst>
          </p:cNvPr>
          <p:cNvSpPr>
            <a:spLocks noGrp="1"/>
          </p:cNvSpPr>
          <p:nvPr>
            <p:ph type="ftr" sz="quarter" idx="11"/>
          </p:nvPr>
        </p:nvSpPr>
        <p:spPr/>
        <p:txBody>
          <a:bodyPr/>
          <a:lstStyle/>
          <a:p>
            <a:r>
              <a:rPr lang="en-US"/>
              <a:t>San Joaquin LAFCO Study Session</a:t>
            </a:r>
          </a:p>
        </p:txBody>
      </p:sp>
      <p:sp>
        <p:nvSpPr>
          <p:cNvPr id="8" name="Slide Number Placeholder 7">
            <a:extLst>
              <a:ext uri="{FF2B5EF4-FFF2-40B4-BE49-F238E27FC236}">
                <a16:creationId xmlns:a16="http://schemas.microsoft.com/office/drawing/2014/main" id="{49E90DC4-4A42-46F4-E21A-F4C955A33E45}"/>
              </a:ext>
            </a:extLst>
          </p:cNvPr>
          <p:cNvSpPr>
            <a:spLocks noGrp="1"/>
          </p:cNvSpPr>
          <p:nvPr>
            <p:ph type="sldNum" sz="quarter" idx="12"/>
          </p:nvPr>
        </p:nvSpPr>
        <p:spPr/>
        <p:txBody>
          <a:bodyPr/>
          <a:lstStyle/>
          <a:p>
            <a:fld id="{1979329C-E602-8045-939D-A1EE57EE5C92}" type="slidenum">
              <a:rPr lang="en-US" smtClean="0"/>
              <a:t>13</a:t>
            </a:fld>
            <a:endParaRPr lang="en-US"/>
          </a:p>
        </p:txBody>
      </p:sp>
    </p:spTree>
    <p:extLst>
      <p:ext uri="{BB962C8B-B14F-4D97-AF65-F5344CB8AC3E}">
        <p14:creationId xmlns:p14="http://schemas.microsoft.com/office/powerpoint/2010/main" val="2471009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AA5F5-3AE3-6408-7F61-D6C3BC8DFAE8}"/>
              </a:ext>
            </a:extLst>
          </p:cNvPr>
          <p:cNvSpPr>
            <a:spLocks noGrp="1"/>
          </p:cNvSpPr>
          <p:nvPr>
            <p:ph type="title"/>
          </p:nvPr>
        </p:nvSpPr>
        <p:spPr/>
        <p:txBody>
          <a:bodyPr/>
          <a:lstStyle/>
          <a:p>
            <a:r>
              <a:rPr lang="en-US"/>
              <a:t>Affordable</a:t>
            </a:r>
            <a:r>
              <a:rPr lang="en-US" baseline="0"/>
              <a:t> Housing Fund</a:t>
            </a:r>
            <a:endParaRPr lang="en-US"/>
          </a:p>
        </p:txBody>
      </p:sp>
      <p:graphicFrame>
        <p:nvGraphicFramePr>
          <p:cNvPr id="7" name="Content Placeholder 6">
            <a:extLst>
              <a:ext uri="{FF2B5EF4-FFF2-40B4-BE49-F238E27FC236}">
                <a16:creationId xmlns:a16="http://schemas.microsoft.com/office/drawing/2014/main" id="{ED93C793-3389-9B47-9291-8767BD1E7A93}"/>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52A48FB9-BEC3-A383-95CE-26C1C429A670}"/>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46153ACD-A2C6-129D-039E-130972E4F594}"/>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AF6F1EA8-1A08-7B72-79F0-AA9DD580CEEE}"/>
              </a:ext>
            </a:extLst>
          </p:cNvPr>
          <p:cNvSpPr>
            <a:spLocks noGrp="1"/>
          </p:cNvSpPr>
          <p:nvPr>
            <p:ph type="sldNum" sz="quarter" idx="12"/>
          </p:nvPr>
        </p:nvSpPr>
        <p:spPr/>
        <p:txBody>
          <a:bodyPr/>
          <a:lstStyle/>
          <a:p>
            <a:fld id="{1979329C-E602-8045-939D-A1EE57EE5C92}" type="slidenum">
              <a:rPr lang="en-US" smtClean="0"/>
              <a:t>14</a:t>
            </a:fld>
            <a:endParaRPr lang="en-US"/>
          </a:p>
        </p:txBody>
      </p:sp>
    </p:spTree>
    <p:extLst>
      <p:ext uri="{BB962C8B-B14F-4D97-AF65-F5344CB8AC3E}">
        <p14:creationId xmlns:p14="http://schemas.microsoft.com/office/powerpoint/2010/main" val="388707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D0BAF-740E-3112-0C1C-D39923D0EFD9}"/>
              </a:ext>
            </a:extLst>
          </p:cNvPr>
          <p:cNvSpPr>
            <a:spLocks noGrp="1"/>
          </p:cNvSpPr>
          <p:nvPr>
            <p:ph type="title"/>
          </p:nvPr>
        </p:nvSpPr>
        <p:spPr/>
        <p:txBody>
          <a:bodyPr/>
          <a:lstStyle/>
          <a:p>
            <a:r>
              <a:rPr lang="en-US"/>
              <a:t>Analysis of Affected Agencies</a:t>
            </a:r>
          </a:p>
        </p:txBody>
      </p:sp>
      <p:graphicFrame>
        <p:nvGraphicFramePr>
          <p:cNvPr id="12" name="Table 12">
            <a:extLst>
              <a:ext uri="{FF2B5EF4-FFF2-40B4-BE49-F238E27FC236}">
                <a16:creationId xmlns:a16="http://schemas.microsoft.com/office/drawing/2014/main" id="{3EF63A6D-F94D-27AC-2DC8-81E852558A9B}"/>
              </a:ext>
            </a:extLst>
          </p:cNvPr>
          <p:cNvGraphicFramePr>
            <a:graphicFrameLocks noGrp="1"/>
          </p:cNvGraphicFramePr>
          <p:nvPr>
            <p:ph idx="1"/>
            <p:extLst>
              <p:ext uri="{D42A27DB-BD31-4B8C-83A1-F6EECF244321}">
                <p14:modId xmlns:p14="http://schemas.microsoft.com/office/powerpoint/2010/main" val="2368028430"/>
              </p:ext>
            </p:extLst>
          </p:nvPr>
        </p:nvGraphicFramePr>
        <p:xfrm>
          <a:off x="838200" y="1825625"/>
          <a:ext cx="10515600" cy="2118868"/>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1972175760"/>
                    </a:ext>
                  </a:extLst>
                </a:gridCol>
                <a:gridCol w="2628900">
                  <a:extLst>
                    <a:ext uri="{9D8B030D-6E8A-4147-A177-3AD203B41FA5}">
                      <a16:colId xmlns:a16="http://schemas.microsoft.com/office/drawing/2014/main" val="105324065"/>
                    </a:ext>
                  </a:extLst>
                </a:gridCol>
                <a:gridCol w="2628900">
                  <a:extLst>
                    <a:ext uri="{9D8B030D-6E8A-4147-A177-3AD203B41FA5}">
                      <a16:colId xmlns:a16="http://schemas.microsoft.com/office/drawing/2014/main" val="1366492158"/>
                    </a:ext>
                  </a:extLst>
                </a:gridCol>
                <a:gridCol w="2628900">
                  <a:extLst>
                    <a:ext uri="{9D8B030D-6E8A-4147-A177-3AD203B41FA5}">
                      <a16:colId xmlns:a16="http://schemas.microsoft.com/office/drawing/2014/main" val="3338398618"/>
                    </a:ext>
                  </a:extLst>
                </a:gridCol>
              </a:tblGrid>
              <a:tr h="370840">
                <a:tc>
                  <a:txBody>
                    <a:bodyPr/>
                    <a:lstStyle/>
                    <a:p>
                      <a:endParaRPr lang="en-US"/>
                    </a:p>
                  </a:txBody>
                  <a:tcPr/>
                </a:tc>
                <a:tc>
                  <a:txBody>
                    <a:bodyPr/>
                    <a:lstStyle/>
                    <a:p>
                      <a:pPr algn="ctr"/>
                      <a:r>
                        <a:rPr lang="en-US"/>
                        <a:t>County of San Joaquin</a:t>
                      </a:r>
                    </a:p>
                  </a:txBody>
                  <a:tcPr/>
                </a:tc>
                <a:tc>
                  <a:txBody>
                    <a:bodyPr/>
                    <a:lstStyle/>
                    <a:p>
                      <a:pPr algn="ctr"/>
                      <a:r>
                        <a:rPr lang="en-US"/>
                        <a:t>Mountain</a:t>
                      </a:r>
                      <a:r>
                        <a:rPr lang="en-US" baseline="0"/>
                        <a:t> House CSD</a:t>
                      </a:r>
                      <a:endParaRPr lang="en-US"/>
                    </a:p>
                  </a:txBody>
                  <a:tcPr/>
                </a:tc>
                <a:tc>
                  <a:txBody>
                    <a:bodyPr/>
                    <a:lstStyle/>
                    <a:p>
                      <a:pPr algn="ctr"/>
                      <a:r>
                        <a:rPr lang="en-US"/>
                        <a:t>Tracy</a:t>
                      </a:r>
                      <a:r>
                        <a:rPr lang="en-US" baseline="0"/>
                        <a:t> Rural FPD</a:t>
                      </a:r>
                      <a:endParaRPr lang="en-US"/>
                    </a:p>
                  </a:txBody>
                  <a:tcPr/>
                </a:tc>
                <a:extLst>
                  <a:ext uri="{0D108BD9-81ED-4DB2-BD59-A6C34878D82A}">
                    <a16:rowId xmlns:a16="http://schemas.microsoft.com/office/drawing/2014/main" val="1398990843"/>
                  </a:ext>
                </a:extLst>
              </a:tr>
              <a:tr h="370840">
                <a:tc>
                  <a:txBody>
                    <a:bodyPr/>
                    <a:lstStyle/>
                    <a:p>
                      <a:r>
                        <a:rPr lang="en-US"/>
                        <a:t>Transition Period Services</a:t>
                      </a:r>
                    </a:p>
                  </a:txBody>
                  <a:tcPr/>
                </a:tc>
                <a:tc>
                  <a:txBody>
                    <a:bodyPr/>
                    <a:lstStyle/>
                    <a:p>
                      <a:pPr algn="ctr"/>
                      <a:r>
                        <a:rPr lang="en-US"/>
                        <a:t>Maintain</a:t>
                      </a:r>
                      <a:r>
                        <a:rPr lang="en-US" baseline="0"/>
                        <a:t> existing services</a:t>
                      </a:r>
                      <a:endParaRPr lang="en-US"/>
                    </a:p>
                  </a:txBody>
                  <a:tcPr/>
                </a:tc>
                <a:tc>
                  <a:txBody>
                    <a:bodyPr/>
                    <a:lstStyle/>
                    <a:p>
                      <a:pPr algn="ctr"/>
                      <a:r>
                        <a:rPr lang="en-US"/>
                        <a:t>Maintain existing</a:t>
                      </a:r>
                      <a:r>
                        <a:rPr lang="en-US" baseline="0"/>
                        <a:t> services</a:t>
                      </a:r>
                      <a:endParaRPr lang="en-US"/>
                    </a:p>
                  </a:txBody>
                  <a:tcPr/>
                </a:tc>
                <a:tc>
                  <a:txBody>
                    <a:bodyPr/>
                    <a:lstStyle/>
                    <a:p>
                      <a:pPr algn="ctr"/>
                      <a:r>
                        <a:rPr lang="en-US"/>
                        <a:t>Maintain existing services</a:t>
                      </a:r>
                    </a:p>
                  </a:txBody>
                  <a:tcPr/>
                </a:tc>
                <a:extLst>
                  <a:ext uri="{0D108BD9-81ED-4DB2-BD59-A6C34878D82A}">
                    <a16:rowId xmlns:a16="http://schemas.microsoft.com/office/drawing/2014/main" val="865109203"/>
                  </a:ext>
                </a:extLst>
              </a:tr>
              <a:tr h="370840">
                <a:tc>
                  <a:txBody>
                    <a:bodyPr/>
                    <a:lstStyle/>
                    <a:p>
                      <a:r>
                        <a:rPr lang="en-US"/>
                        <a:t>Post Incorporation Services</a:t>
                      </a:r>
                    </a:p>
                  </a:txBody>
                  <a:tcPr/>
                </a:tc>
                <a:tc>
                  <a:txBody>
                    <a:bodyPr/>
                    <a:lstStyle/>
                    <a:p>
                      <a:pPr algn="ctr"/>
                      <a:r>
                        <a:rPr lang="en-US"/>
                        <a:t>Municipal</a:t>
                      </a:r>
                      <a:r>
                        <a:rPr lang="en-US" baseline="0"/>
                        <a:t> services </a:t>
                      </a:r>
                      <a:r>
                        <a:rPr lang="en-US"/>
                        <a:t>transferred</a:t>
                      </a:r>
                      <a:r>
                        <a:rPr lang="en-US" baseline="0"/>
                        <a:t> to City</a:t>
                      </a:r>
                      <a:endParaRPr lang="en-US"/>
                    </a:p>
                  </a:txBody>
                  <a:tcPr/>
                </a:tc>
                <a:tc>
                  <a:txBody>
                    <a:bodyPr/>
                    <a:lstStyle/>
                    <a:p>
                      <a:pPr algn="ctr"/>
                      <a:r>
                        <a:rPr lang="en-US"/>
                        <a:t>Retains CC&amp;R Enforcement</a:t>
                      </a:r>
                    </a:p>
                  </a:txBody>
                  <a:tcPr/>
                </a:tc>
                <a:tc>
                  <a:txBody>
                    <a:bodyPr/>
                    <a:lstStyle/>
                    <a:p>
                      <a:pPr algn="ctr"/>
                      <a:r>
                        <a:rPr lang="en-US"/>
                        <a:t>None</a:t>
                      </a:r>
                    </a:p>
                  </a:txBody>
                  <a:tcPr/>
                </a:tc>
                <a:extLst>
                  <a:ext uri="{0D108BD9-81ED-4DB2-BD59-A6C34878D82A}">
                    <a16:rowId xmlns:a16="http://schemas.microsoft.com/office/drawing/2014/main" val="3975824682"/>
                  </a:ext>
                </a:extLst>
              </a:tr>
              <a:tr h="370840">
                <a:tc>
                  <a:txBody>
                    <a:bodyPr/>
                    <a:lstStyle/>
                    <a:p>
                      <a:r>
                        <a:rPr lang="en-US"/>
                        <a:t>Fiscal</a:t>
                      </a:r>
                      <a:r>
                        <a:rPr lang="en-US" baseline="0"/>
                        <a:t> Impact</a:t>
                      </a:r>
                      <a:endParaRPr lang="en-US"/>
                    </a:p>
                  </a:txBody>
                  <a:tcPr/>
                </a:tc>
                <a:tc>
                  <a:txBody>
                    <a:bodyPr/>
                    <a:lstStyle/>
                    <a:p>
                      <a:pPr algn="ctr"/>
                      <a:r>
                        <a:rPr lang="en-US"/>
                        <a:t>Favorable</a:t>
                      </a:r>
                      <a:r>
                        <a:rPr lang="en-US" baseline="0"/>
                        <a:t> to County</a:t>
                      </a:r>
                      <a:endParaRPr lang="en-US"/>
                    </a:p>
                  </a:txBody>
                  <a:tcPr/>
                </a:tc>
                <a:tc>
                  <a:txBody>
                    <a:bodyPr/>
                    <a:lstStyle/>
                    <a:p>
                      <a:pPr algn="ctr"/>
                      <a:r>
                        <a:rPr lang="en-US"/>
                        <a:t>Neutral</a:t>
                      </a:r>
                    </a:p>
                  </a:txBody>
                  <a:tcPr/>
                </a:tc>
                <a:tc>
                  <a:txBody>
                    <a:bodyPr/>
                    <a:lstStyle/>
                    <a:p>
                      <a:pPr algn="ctr"/>
                      <a:r>
                        <a:rPr lang="en-US"/>
                        <a:t>Revenue</a:t>
                      </a:r>
                      <a:r>
                        <a:rPr lang="en-US" baseline="0"/>
                        <a:t> Loss of $</a:t>
                      </a:r>
                      <a:endParaRPr lang="en-US"/>
                    </a:p>
                  </a:txBody>
                  <a:tcPr/>
                </a:tc>
                <a:extLst>
                  <a:ext uri="{0D108BD9-81ED-4DB2-BD59-A6C34878D82A}">
                    <a16:rowId xmlns:a16="http://schemas.microsoft.com/office/drawing/2014/main" val="2171730912"/>
                  </a:ext>
                </a:extLst>
              </a:tr>
              <a:tr h="370840">
                <a:tc>
                  <a:txBody>
                    <a:bodyPr/>
                    <a:lstStyle/>
                    <a:p>
                      <a:r>
                        <a:rPr lang="en-US"/>
                        <a:t>Revenue Neutrality</a:t>
                      </a:r>
                    </a:p>
                  </a:txBody>
                  <a:tcPr/>
                </a:tc>
                <a:tc>
                  <a:txBody>
                    <a:bodyPr/>
                    <a:lstStyle/>
                    <a:p>
                      <a:pPr algn="ctr"/>
                      <a:r>
                        <a:rPr lang="en-US"/>
                        <a:t>Not</a:t>
                      </a:r>
                      <a:r>
                        <a:rPr lang="en-US" baseline="0"/>
                        <a:t> Applicable, No Negative Impact</a:t>
                      </a:r>
                      <a:endParaRPr lang="en-US"/>
                    </a:p>
                  </a:txBody>
                  <a:tcPr/>
                </a:tc>
                <a:tc>
                  <a:txBody>
                    <a:bodyPr/>
                    <a:lstStyle/>
                    <a:p>
                      <a:pPr algn="ctr"/>
                      <a:r>
                        <a:rPr lang="en-US"/>
                        <a:t>Not Applicable</a:t>
                      </a:r>
                    </a:p>
                  </a:txBody>
                  <a:tcPr/>
                </a:tc>
                <a:tc>
                  <a:txBody>
                    <a:bodyPr/>
                    <a:lstStyle/>
                    <a:p>
                      <a:pPr algn="ctr"/>
                      <a:r>
                        <a:rPr lang="en-US"/>
                        <a:t>None, offset by CSD</a:t>
                      </a:r>
                      <a:r>
                        <a:rPr lang="en-US" baseline="0"/>
                        <a:t> Improvement Agreement</a:t>
                      </a:r>
                      <a:endParaRPr lang="en-US"/>
                    </a:p>
                  </a:txBody>
                  <a:tcPr/>
                </a:tc>
                <a:extLst>
                  <a:ext uri="{0D108BD9-81ED-4DB2-BD59-A6C34878D82A}">
                    <a16:rowId xmlns:a16="http://schemas.microsoft.com/office/drawing/2014/main" val="4203343076"/>
                  </a:ext>
                </a:extLst>
              </a:tr>
            </a:tbl>
          </a:graphicData>
        </a:graphic>
      </p:graphicFrame>
      <p:sp>
        <p:nvSpPr>
          <p:cNvPr id="8" name="Date Placeholder 7">
            <a:extLst>
              <a:ext uri="{FF2B5EF4-FFF2-40B4-BE49-F238E27FC236}">
                <a16:creationId xmlns:a16="http://schemas.microsoft.com/office/drawing/2014/main" id="{5D8A6AB6-7F54-2B64-08E2-097B31BD3A71}"/>
              </a:ext>
            </a:extLst>
          </p:cNvPr>
          <p:cNvSpPr>
            <a:spLocks noGrp="1"/>
          </p:cNvSpPr>
          <p:nvPr>
            <p:ph type="dt" sz="half" idx="10"/>
          </p:nvPr>
        </p:nvSpPr>
        <p:spPr/>
        <p:txBody>
          <a:bodyPr/>
          <a:lstStyle/>
          <a:p>
            <a:r>
              <a:rPr lang="en-US"/>
              <a:t>7/13/23</a:t>
            </a:r>
          </a:p>
        </p:txBody>
      </p:sp>
      <p:sp>
        <p:nvSpPr>
          <p:cNvPr id="9" name="Footer Placeholder 8">
            <a:extLst>
              <a:ext uri="{FF2B5EF4-FFF2-40B4-BE49-F238E27FC236}">
                <a16:creationId xmlns:a16="http://schemas.microsoft.com/office/drawing/2014/main" id="{DA17588E-9CFF-1017-D203-246DC4AD1F2D}"/>
              </a:ext>
            </a:extLst>
          </p:cNvPr>
          <p:cNvSpPr>
            <a:spLocks noGrp="1"/>
          </p:cNvSpPr>
          <p:nvPr>
            <p:ph type="ftr" sz="quarter" idx="11"/>
          </p:nvPr>
        </p:nvSpPr>
        <p:spPr/>
        <p:txBody>
          <a:bodyPr/>
          <a:lstStyle/>
          <a:p>
            <a:r>
              <a:rPr lang="en-US"/>
              <a:t>San Joaquin LAFCO Study Session</a:t>
            </a:r>
          </a:p>
        </p:txBody>
      </p:sp>
      <p:sp>
        <p:nvSpPr>
          <p:cNvPr id="10" name="Slide Number Placeholder 9">
            <a:extLst>
              <a:ext uri="{FF2B5EF4-FFF2-40B4-BE49-F238E27FC236}">
                <a16:creationId xmlns:a16="http://schemas.microsoft.com/office/drawing/2014/main" id="{C479CD21-ABDD-B860-E289-9F9A530210BF}"/>
              </a:ext>
            </a:extLst>
          </p:cNvPr>
          <p:cNvSpPr>
            <a:spLocks noGrp="1"/>
          </p:cNvSpPr>
          <p:nvPr>
            <p:ph type="sldNum" sz="quarter" idx="12"/>
          </p:nvPr>
        </p:nvSpPr>
        <p:spPr/>
        <p:txBody>
          <a:bodyPr/>
          <a:lstStyle/>
          <a:p>
            <a:fld id="{1979329C-E602-8045-939D-A1EE57EE5C92}" type="slidenum">
              <a:rPr lang="en-US" smtClean="0"/>
              <a:t>15</a:t>
            </a:fld>
            <a:endParaRPr lang="en-US"/>
          </a:p>
        </p:txBody>
      </p:sp>
    </p:spTree>
    <p:extLst>
      <p:ext uri="{BB962C8B-B14F-4D97-AF65-F5344CB8AC3E}">
        <p14:creationId xmlns:p14="http://schemas.microsoft.com/office/powerpoint/2010/main" val="3804283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DC5A8-5F89-E2C9-DF75-A88B013069AA}"/>
              </a:ext>
            </a:extLst>
          </p:cNvPr>
          <p:cNvSpPr>
            <a:spLocks noGrp="1"/>
          </p:cNvSpPr>
          <p:nvPr>
            <p:ph type="title"/>
          </p:nvPr>
        </p:nvSpPr>
        <p:spPr/>
        <p:txBody>
          <a:bodyPr/>
          <a:lstStyle/>
          <a:p>
            <a:r>
              <a:rPr lang="en-US"/>
              <a:t>General Fund / Alternatives Analyzed</a:t>
            </a:r>
          </a:p>
        </p:txBody>
      </p:sp>
      <p:graphicFrame>
        <p:nvGraphicFramePr>
          <p:cNvPr id="8" name="Table 8">
            <a:extLst>
              <a:ext uri="{FF2B5EF4-FFF2-40B4-BE49-F238E27FC236}">
                <a16:creationId xmlns:a16="http://schemas.microsoft.com/office/drawing/2014/main" id="{B8D160C7-CD7E-5049-017B-82F2C30DD0DF}"/>
              </a:ext>
            </a:extLst>
          </p:cNvPr>
          <p:cNvGraphicFramePr>
            <a:graphicFrameLocks noGrp="1"/>
          </p:cNvGraphicFramePr>
          <p:nvPr>
            <p:ph sz="half" idx="1"/>
            <p:extLst>
              <p:ext uri="{D42A27DB-BD31-4B8C-83A1-F6EECF244321}">
                <p14:modId xmlns:p14="http://schemas.microsoft.com/office/powerpoint/2010/main" val="1745263128"/>
              </p:ext>
            </p:extLst>
          </p:nvPr>
        </p:nvGraphicFramePr>
        <p:xfrm>
          <a:off x="838200" y="1825625"/>
          <a:ext cx="5273259" cy="2192401"/>
        </p:xfrm>
        <a:graphic>
          <a:graphicData uri="http://schemas.openxmlformats.org/drawingml/2006/table">
            <a:tbl>
              <a:tblPr firstRow="1" bandRow="1">
                <a:tableStyleId>{5C22544A-7EE6-4342-B048-85BDC9FD1C3A}</a:tableStyleId>
              </a:tblPr>
              <a:tblGrid>
                <a:gridCol w="327152">
                  <a:extLst>
                    <a:ext uri="{9D8B030D-6E8A-4147-A177-3AD203B41FA5}">
                      <a16:colId xmlns:a16="http://schemas.microsoft.com/office/drawing/2014/main" val="946073088"/>
                    </a:ext>
                  </a:extLst>
                </a:gridCol>
                <a:gridCol w="1059907">
                  <a:extLst>
                    <a:ext uri="{9D8B030D-6E8A-4147-A177-3AD203B41FA5}">
                      <a16:colId xmlns:a16="http://schemas.microsoft.com/office/drawing/2014/main" val="2727781860"/>
                    </a:ext>
                  </a:extLst>
                </a:gridCol>
                <a:gridCol w="1295400">
                  <a:extLst>
                    <a:ext uri="{9D8B030D-6E8A-4147-A177-3AD203B41FA5}">
                      <a16:colId xmlns:a16="http://schemas.microsoft.com/office/drawing/2014/main" val="1378293757"/>
                    </a:ext>
                  </a:extLst>
                </a:gridCol>
                <a:gridCol w="1295400">
                  <a:extLst>
                    <a:ext uri="{9D8B030D-6E8A-4147-A177-3AD203B41FA5}">
                      <a16:colId xmlns:a16="http://schemas.microsoft.com/office/drawing/2014/main" val="1186448228"/>
                    </a:ext>
                  </a:extLst>
                </a:gridCol>
                <a:gridCol w="1295400">
                  <a:extLst>
                    <a:ext uri="{9D8B030D-6E8A-4147-A177-3AD203B41FA5}">
                      <a16:colId xmlns:a16="http://schemas.microsoft.com/office/drawing/2014/main" val="19377606"/>
                    </a:ext>
                  </a:extLst>
                </a:gridCol>
              </a:tblGrid>
              <a:tr h="370840">
                <a:tc gridSpan="2">
                  <a:txBody>
                    <a:bodyPr/>
                    <a:lstStyle/>
                    <a:p>
                      <a:endParaRPr lang="en-US"/>
                    </a:p>
                  </a:txBody>
                  <a:tcPr/>
                </a:tc>
                <a:tc hMerge="1">
                  <a:txBody>
                    <a:bodyPr/>
                    <a:lstStyle/>
                    <a:p>
                      <a:endParaRPr lang="en-US"/>
                    </a:p>
                  </a:txBody>
                  <a:tcPr/>
                </a:tc>
                <a:tc>
                  <a:txBody>
                    <a:bodyPr/>
                    <a:lstStyle/>
                    <a:p>
                      <a:endParaRPr lang="en-US"/>
                    </a:p>
                  </a:txBody>
                  <a:tcPr/>
                </a:tc>
                <a:tc>
                  <a:txBody>
                    <a:bodyPr/>
                    <a:lstStyle/>
                    <a:p>
                      <a:pPr algn="ctr"/>
                      <a:r>
                        <a:rPr lang="en-US"/>
                        <a:t>Net General Fund </a:t>
                      </a:r>
                    </a:p>
                    <a:p>
                      <a:pPr algn="ctr"/>
                      <a:r>
                        <a:rPr lang="en-US"/>
                        <a:t>Year 1</a:t>
                      </a:r>
                    </a:p>
                  </a:txBody>
                  <a:tcPr/>
                </a:tc>
                <a:tc>
                  <a:txBody>
                    <a:bodyPr/>
                    <a:lstStyle/>
                    <a:p>
                      <a:pPr algn="ctr"/>
                      <a:r>
                        <a:rPr lang="en-US"/>
                        <a:t>Net General Fund</a:t>
                      </a:r>
                    </a:p>
                    <a:p>
                      <a:pPr algn="ctr"/>
                      <a:r>
                        <a:rPr lang="en-US"/>
                        <a:t>Year 9</a:t>
                      </a:r>
                    </a:p>
                  </a:txBody>
                  <a:tcPr/>
                </a:tc>
                <a:extLst>
                  <a:ext uri="{0D108BD9-81ED-4DB2-BD59-A6C34878D82A}">
                    <a16:rowId xmlns:a16="http://schemas.microsoft.com/office/drawing/2014/main" val="1993211168"/>
                  </a:ext>
                </a:extLst>
              </a:tr>
              <a:tr h="370840">
                <a:tc gridSpan="3">
                  <a:txBody>
                    <a:bodyPr/>
                    <a:lstStyle/>
                    <a:p>
                      <a:r>
                        <a:rPr lang="en-US"/>
                        <a:t>Proposed</a:t>
                      </a:r>
                      <a:r>
                        <a:rPr lang="en-US" baseline="0"/>
                        <a:t> Boundary</a:t>
                      </a:r>
                      <a:endParaRPr lang="en-US"/>
                    </a:p>
                  </a:txBody>
                  <a:tcPr/>
                </a:tc>
                <a:tc hMerge="1">
                  <a:txBody>
                    <a:bodyPr/>
                    <a:lstStyle/>
                    <a:p>
                      <a:endParaRPr lang="en-US"/>
                    </a:p>
                  </a:txBody>
                  <a:tcPr/>
                </a:tc>
                <a:tc hMerge="1">
                  <a:txBody>
                    <a:bodyPr/>
                    <a:lstStyle/>
                    <a:p>
                      <a:endParaRPr lang="en-US"/>
                    </a:p>
                  </a:txBody>
                  <a:tcPr/>
                </a:tc>
                <a:tc>
                  <a:txBody>
                    <a:bodyPr/>
                    <a:lstStyle/>
                    <a:p>
                      <a:pPr algn="r"/>
                      <a:r>
                        <a:rPr lang="en-US"/>
                        <a:t>$1,772,197</a:t>
                      </a:r>
                    </a:p>
                  </a:txBody>
                  <a:tcPr/>
                </a:tc>
                <a:tc>
                  <a:txBody>
                    <a:bodyPr/>
                    <a:lstStyle/>
                    <a:p>
                      <a:pPr algn="r"/>
                      <a:r>
                        <a:rPr lang="en-US"/>
                        <a:t>$6,906</a:t>
                      </a:r>
                    </a:p>
                  </a:txBody>
                  <a:tcPr/>
                </a:tc>
                <a:extLst>
                  <a:ext uri="{0D108BD9-81ED-4DB2-BD59-A6C34878D82A}">
                    <a16:rowId xmlns:a16="http://schemas.microsoft.com/office/drawing/2014/main" val="1490159128"/>
                  </a:ext>
                </a:extLst>
              </a:tr>
              <a:tr h="370840">
                <a:tc>
                  <a:txBody>
                    <a:bodyPr/>
                    <a:lstStyle/>
                    <a:p>
                      <a:endParaRPr lang="en-US"/>
                    </a:p>
                  </a:txBody>
                  <a:tcPr/>
                </a:tc>
                <a:tc gridSpan="2">
                  <a:txBody>
                    <a:bodyPr/>
                    <a:lstStyle/>
                    <a:p>
                      <a:r>
                        <a:rPr lang="en-US"/>
                        <a:t>Low Growth Scenario</a:t>
                      </a:r>
                    </a:p>
                  </a:txBody>
                  <a:tcPr/>
                </a:tc>
                <a:tc hMerge="1">
                  <a:txBody>
                    <a:bodyPr/>
                    <a:lstStyle/>
                    <a:p>
                      <a:endParaRPr lang="en-US"/>
                    </a:p>
                  </a:txBody>
                  <a:tcPr/>
                </a:tc>
                <a:tc>
                  <a:txBody>
                    <a:bodyPr/>
                    <a:lstStyle/>
                    <a:p>
                      <a:pPr algn="r"/>
                      <a:r>
                        <a:rPr lang="en-US"/>
                        <a:t>$2,471,975</a:t>
                      </a:r>
                    </a:p>
                  </a:txBody>
                  <a:tcPr/>
                </a:tc>
                <a:tc>
                  <a:txBody>
                    <a:bodyPr/>
                    <a:lstStyle/>
                    <a:p>
                      <a:pPr algn="r"/>
                      <a:r>
                        <a:rPr lang="en-US"/>
                        <a:t>$560,585</a:t>
                      </a:r>
                    </a:p>
                  </a:txBody>
                  <a:tcPr/>
                </a:tc>
                <a:extLst>
                  <a:ext uri="{0D108BD9-81ED-4DB2-BD59-A6C34878D82A}">
                    <a16:rowId xmlns:a16="http://schemas.microsoft.com/office/drawing/2014/main" val="172241750"/>
                  </a:ext>
                </a:extLst>
              </a:tr>
              <a:tr h="370840">
                <a:tc gridSpan="3">
                  <a:txBody>
                    <a:bodyPr/>
                    <a:lstStyle/>
                    <a:p>
                      <a:r>
                        <a:rPr lang="en-US"/>
                        <a:t>LAFCO</a:t>
                      </a:r>
                      <a:r>
                        <a:rPr lang="en-US" baseline="0"/>
                        <a:t> Staff Boundary</a:t>
                      </a:r>
                      <a:endParaRPr lang="en-US"/>
                    </a:p>
                  </a:txBody>
                  <a:tcPr/>
                </a:tc>
                <a:tc hMerge="1">
                  <a:txBody>
                    <a:bodyPr/>
                    <a:lstStyle/>
                    <a:p>
                      <a:endParaRPr lang="en-US"/>
                    </a:p>
                  </a:txBody>
                  <a:tcPr/>
                </a:tc>
                <a:tc hMerge="1">
                  <a:txBody>
                    <a:bodyPr/>
                    <a:lstStyle/>
                    <a:p>
                      <a:endParaRPr lang="en-US"/>
                    </a:p>
                  </a:txBody>
                  <a:tcPr/>
                </a:tc>
                <a:tc>
                  <a:txBody>
                    <a:bodyPr/>
                    <a:lstStyle/>
                    <a:p>
                      <a:pPr algn="r"/>
                      <a:r>
                        <a:rPr lang="en-US"/>
                        <a:t>$1,783,029</a:t>
                      </a:r>
                    </a:p>
                  </a:txBody>
                  <a:tcPr/>
                </a:tc>
                <a:tc>
                  <a:txBody>
                    <a:bodyPr/>
                    <a:lstStyle/>
                    <a:p>
                      <a:pPr algn="r"/>
                      <a:r>
                        <a:rPr lang="en-US"/>
                        <a:t>$22,896</a:t>
                      </a:r>
                    </a:p>
                  </a:txBody>
                  <a:tcPr/>
                </a:tc>
                <a:extLst>
                  <a:ext uri="{0D108BD9-81ED-4DB2-BD59-A6C34878D82A}">
                    <a16:rowId xmlns:a16="http://schemas.microsoft.com/office/drawing/2014/main" val="1625913845"/>
                  </a:ext>
                </a:extLst>
              </a:tr>
              <a:tr h="370840">
                <a:tc>
                  <a:txBody>
                    <a:bodyPr/>
                    <a:lstStyle/>
                    <a:p>
                      <a:endParaRPr lang="en-US"/>
                    </a:p>
                  </a:txBody>
                  <a:tcPr/>
                </a:tc>
                <a:tc gridSpan="2">
                  <a:txBody>
                    <a:bodyPr/>
                    <a:lstStyle/>
                    <a:p>
                      <a:r>
                        <a:rPr lang="en-US"/>
                        <a:t>Low Growth Scenario</a:t>
                      </a:r>
                    </a:p>
                  </a:txBody>
                  <a:tcPr/>
                </a:tc>
                <a:tc hMerge="1">
                  <a:txBody>
                    <a:bodyPr/>
                    <a:lstStyle/>
                    <a:p>
                      <a:endParaRPr lang="en-US"/>
                    </a:p>
                  </a:txBody>
                  <a:tcPr/>
                </a:tc>
                <a:tc>
                  <a:txBody>
                    <a:bodyPr/>
                    <a:lstStyle/>
                    <a:p>
                      <a:pPr algn="r"/>
                      <a:r>
                        <a:rPr lang="en-US"/>
                        <a:t>$2,476,936</a:t>
                      </a:r>
                    </a:p>
                  </a:txBody>
                  <a:tcPr/>
                </a:tc>
                <a:tc>
                  <a:txBody>
                    <a:bodyPr/>
                    <a:lstStyle/>
                    <a:p>
                      <a:pPr algn="r"/>
                      <a:r>
                        <a:rPr lang="en-US"/>
                        <a:t>$580,227</a:t>
                      </a:r>
                    </a:p>
                  </a:txBody>
                  <a:tcPr/>
                </a:tc>
                <a:extLst>
                  <a:ext uri="{0D108BD9-81ED-4DB2-BD59-A6C34878D82A}">
                    <a16:rowId xmlns:a16="http://schemas.microsoft.com/office/drawing/2014/main" val="4217398091"/>
                  </a:ext>
                </a:extLst>
              </a:tr>
            </a:tbl>
          </a:graphicData>
        </a:graphic>
      </p:graphicFrame>
      <p:pic>
        <p:nvPicPr>
          <p:cNvPr id="24" name="Content Placeholder 23" descr="A map of a city&#10;&#10;Description automatically generated">
            <a:extLst>
              <a:ext uri="{FF2B5EF4-FFF2-40B4-BE49-F238E27FC236}">
                <a16:creationId xmlns:a16="http://schemas.microsoft.com/office/drawing/2014/main" id="{9A36184F-B9CB-069E-FF5C-2DDEEF7FCA30}"/>
              </a:ext>
            </a:extLst>
          </p:cNvPr>
          <p:cNvPicPr>
            <a:picLocks noGrp="1" noChangeAspect="1"/>
          </p:cNvPicPr>
          <p:nvPr>
            <p:ph sz="half" idx="2"/>
          </p:nvPr>
        </p:nvPicPr>
        <p:blipFill rotWithShape="1">
          <a:blip r:embed="rId3" cstate="screen">
            <a:extLst>
              <a:ext uri="{28A0092B-C50C-407E-A947-70E740481C1C}">
                <a14:useLocalDpi xmlns:a14="http://schemas.microsoft.com/office/drawing/2010/main"/>
              </a:ext>
            </a:extLst>
          </a:blip>
          <a:stretch/>
        </p:blipFill>
        <p:spPr>
          <a:xfrm>
            <a:off x="6871114" y="1825625"/>
            <a:ext cx="3783772" cy="4351338"/>
          </a:xfrm>
        </p:spPr>
      </p:pic>
      <p:sp>
        <p:nvSpPr>
          <p:cNvPr id="4" name="Date Placeholder 3">
            <a:extLst>
              <a:ext uri="{FF2B5EF4-FFF2-40B4-BE49-F238E27FC236}">
                <a16:creationId xmlns:a16="http://schemas.microsoft.com/office/drawing/2014/main" id="{03F29583-5954-CB6E-774E-025016D1AD2A}"/>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6DA89FBA-AA9F-1656-6CA0-538B7C5DDCAD}"/>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7B1C1B04-3635-4238-5334-BA087E2D5FED}"/>
              </a:ext>
            </a:extLst>
          </p:cNvPr>
          <p:cNvSpPr>
            <a:spLocks noGrp="1"/>
          </p:cNvSpPr>
          <p:nvPr>
            <p:ph type="sldNum" sz="quarter" idx="12"/>
          </p:nvPr>
        </p:nvSpPr>
        <p:spPr/>
        <p:txBody>
          <a:bodyPr/>
          <a:lstStyle/>
          <a:p>
            <a:fld id="{1979329C-E602-8045-939D-A1EE57EE5C92}" type="slidenum">
              <a:rPr lang="en-US" smtClean="0"/>
              <a:pPr/>
              <a:t>16</a:t>
            </a:fld>
            <a:endParaRPr lang="en-US"/>
          </a:p>
        </p:txBody>
      </p:sp>
    </p:spTree>
    <p:extLst>
      <p:ext uri="{BB962C8B-B14F-4D97-AF65-F5344CB8AC3E}">
        <p14:creationId xmlns:p14="http://schemas.microsoft.com/office/powerpoint/2010/main" val="959628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DA511-77A0-E8D0-FECB-CC2FFCD361C0}"/>
              </a:ext>
            </a:extLst>
          </p:cNvPr>
          <p:cNvSpPr>
            <a:spLocks noGrp="1"/>
          </p:cNvSpPr>
          <p:nvPr>
            <p:ph type="title"/>
          </p:nvPr>
        </p:nvSpPr>
        <p:spPr/>
        <p:txBody>
          <a:bodyPr/>
          <a:lstStyle/>
          <a:p>
            <a:r>
              <a:rPr lang="en-US"/>
              <a:t>Key Terms and Conditions to be Considered</a:t>
            </a:r>
          </a:p>
        </p:txBody>
      </p:sp>
      <p:sp>
        <p:nvSpPr>
          <p:cNvPr id="3" name="Content Placeholder 2">
            <a:extLst>
              <a:ext uri="{FF2B5EF4-FFF2-40B4-BE49-F238E27FC236}">
                <a16:creationId xmlns:a16="http://schemas.microsoft.com/office/drawing/2014/main" id="{9769911C-1A1C-904E-22D0-5960D2E414AD}"/>
              </a:ext>
            </a:extLst>
          </p:cNvPr>
          <p:cNvSpPr>
            <a:spLocks noGrp="1"/>
          </p:cNvSpPr>
          <p:nvPr>
            <p:ph idx="1"/>
          </p:nvPr>
        </p:nvSpPr>
        <p:spPr>
          <a:xfrm>
            <a:off x="791193" y="1718831"/>
            <a:ext cx="10609613" cy="4223224"/>
          </a:xfrm>
        </p:spPr>
        <p:txBody>
          <a:bodyPr vert="horz" lIns="91440" tIns="45720" rIns="91440" bIns="45720" rtlCol="0" anchor="t">
            <a:noAutofit/>
          </a:bodyPr>
          <a:lstStyle/>
          <a:p>
            <a:r>
              <a:rPr lang="en-US" sz="1800">
                <a:cs typeface="Times New Roman"/>
              </a:rPr>
              <a:t>Upon incorporation, the City shall assume responsibility for all functions and services currently provided provide by the MHCSD, excepting enforcement of the Declaration of Covenants, Conditions and Restrictions.</a:t>
            </a:r>
          </a:p>
          <a:p>
            <a:r>
              <a:rPr lang="en-US" sz="1800">
                <a:cs typeface="Times New Roman"/>
              </a:rPr>
              <a:t>The County shall continue to furnish all services provided to the area prior to incorporation. The new City shall reimburse San Joaquin County for the net cost of services.</a:t>
            </a:r>
          </a:p>
          <a:p>
            <a:r>
              <a:rPr lang="en-US" sz="1800">
                <a:ea typeface="+mn-lt"/>
                <a:cs typeface="+mn-lt"/>
              </a:rPr>
              <a:t>The County Auditor Controller shall remit 14.94 percent of the basic tax levy to the new City’s General Fund for general municipal services.</a:t>
            </a:r>
          </a:p>
          <a:p>
            <a:r>
              <a:rPr lang="en-US" sz="1800">
                <a:ea typeface="+mn-lt"/>
                <a:cs typeface="+mn-lt"/>
              </a:rPr>
              <a:t>The County Auditor Controller shall remit 1.01 percent of the basic tax levy to the newly formed Subsidiary District in order to fully fund the enforcement of the Declaration of Covenants, Conditions and Restrictions. </a:t>
            </a:r>
          </a:p>
          <a:p>
            <a:r>
              <a:rPr lang="en-US" sz="1800">
                <a:ea typeface="+mn-lt"/>
                <a:cs typeface="+mn-lt"/>
              </a:rPr>
              <a:t>In the event that the timely transfer of property and sales tax revenues from the County to the City does not occur upon incorporation, these funds shall be applied towards reimbursement of County transition year services. </a:t>
            </a:r>
            <a:endParaRPr lang="en-US" sz="1800">
              <a:cs typeface="Times New Roman"/>
            </a:endParaRPr>
          </a:p>
          <a:p>
            <a:endParaRPr lang="en-US" sz="1100">
              <a:latin typeface="Times New Roman"/>
              <a:cs typeface="Times New Roman"/>
            </a:endParaRPr>
          </a:p>
          <a:p>
            <a:endParaRPr lang="en-US">
              <a:cs typeface="Calibri" panose="020F0502020204030204"/>
            </a:endParaRPr>
          </a:p>
        </p:txBody>
      </p:sp>
      <p:sp>
        <p:nvSpPr>
          <p:cNvPr id="4" name="Date Placeholder 3">
            <a:extLst>
              <a:ext uri="{FF2B5EF4-FFF2-40B4-BE49-F238E27FC236}">
                <a16:creationId xmlns:a16="http://schemas.microsoft.com/office/drawing/2014/main" id="{DD439774-3926-35C0-A420-4A8CF74AAAC2}"/>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E4BB5471-B3C3-23D3-CBEA-8E24EC1F17CC}"/>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188E7520-3BE1-BA28-44B0-E19DA158E3D3}"/>
              </a:ext>
            </a:extLst>
          </p:cNvPr>
          <p:cNvSpPr>
            <a:spLocks noGrp="1"/>
          </p:cNvSpPr>
          <p:nvPr>
            <p:ph type="sldNum" sz="quarter" idx="12"/>
          </p:nvPr>
        </p:nvSpPr>
        <p:spPr/>
        <p:txBody>
          <a:bodyPr/>
          <a:lstStyle/>
          <a:p>
            <a:fld id="{1979329C-E602-8045-939D-A1EE57EE5C92}" type="slidenum">
              <a:rPr lang="en-US" smtClean="0"/>
              <a:t>17</a:t>
            </a:fld>
            <a:endParaRPr lang="en-US"/>
          </a:p>
        </p:txBody>
      </p:sp>
    </p:spTree>
    <p:extLst>
      <p:ext uri="{BB962C8B-B14F-4D97-AF65-F5344CB8AC3E}">
        <p14:creationId xmlns:p14="http://schemas.microsoft.com/office/powerpoint/2010/main" val="18283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46A85-56C8-2515-CCC0-2658FB371F4E}"/>
              </a:ext>
            </a:extLst>
          </p:cNvPr>
          <p:cNvSpPr>
            <a:spLocks noGrp="1"/>
          </p:cNvSpPr>
          <p:nvPr>
            <p:ph type="title"/>
          </p:nvPr>
        </p:nvSpPr>
        <p:spPr/>
        <p:txBody>
          <a:bodyPr/>
          <a:lstStyle/>
          <a:p>
            <a:r>
              <a:rPr lang="en-US"/>
              <a:t>Next Steps in Application</a:t>
            </a:r>
            <a:r>
              <a:rPr lang="en-US" baseline="0"/>
              <a:t> Process</a:t>
            </a:r>
            <a:endParaRPr lang="en-US"/>
          </a:p>
        </p:txBody>
      </p:sp>
      <p:graphicFrame>
        <p:nvGraphicFramePr>
          <p:cNvPr id="10" name="Content Placeholder 9">
            <a:extLst>
              <a:ext uri="{FF2B5EF4-FFF2-40B4-BE49-F238E27FC236}">
                <a16:creationId xmlns:a16="http://schemas.microsoft.com/office/drawing/2014/main" id="{8B23A9FD-D132-393E-EBD7-7BAA97283F52}"/>
              </a:ext>
            </a:extLst>
          </p:cNvPr>
          <p:cNvGraphicFramePr>
            <a:graphicFrameLocks noGrp="1"/>
          </p:cNvGraphicFramePr>
          <p:nvPr>
            <p:ph idx="1"/>
            <p:extLst>
              <p:ext uri="{D42A27DB-BD31-4B8C-83A1-F6EECF244321}">
                <p14:modId xmlns:p14="http://schemas.microsoft.com/office/powerpoint/2010/main" val="3708101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a:extLst>
              <a:ext uri="{FF2B5EF4-FFF2-40B4-BE49-F238E27FC236}">
                <a16:creationId xmlns:a16="http://schemas.microsoft.com/office/drawing/2014/main" id="{BB3B0701-F16A-E7F1-DA23-7635DCE658BE}"/>
              </a:ext>
            </a:extLst>
          </p:cNvPr>
          <p:cNvSpPr>
            <a:spLocks noGrp="1"/>
          </p:cNvSpPr>
          <p:nvPr>
            <p:ph type="dt" sz="half" idx="10"/>
          </p:nvPr>
        </p:nvSpPr>
        <p:spPr/>
        <p:txBody>
          <a:bodyPr/>
          <a:lstStyle/>
          <a:p>
            <a:r>
              <a:rPr lang="en-US"/>
              <a:t>7/13/23</a:t>
            </a:r>
          </a:p>
        </p:txBody>
      </p:sp>
      <p:sp>
        <p:nvSpPr>
          <p:cNvPr id="7" name="Footer Placeholder 6">
            <a:extLst>
              <a:ext uri="{FF2B5EF4-FFF2-40B4-BE49-F238E27FC236}">
                <a16:creationId xmlns:a16="http://schemas.microsoft.com/office/drawing/2014/main" id="{B40B62A6-D0F0-6F92-2338-6C836DAEE557}"/>
              </a:ext>
            </a:extLst>
          </p:cNvPr>
          <p:cNvSpPr>
            <a:spLocks noGrp="1"/>
          </p:cNvSpPr>
          <p:nvPr>
            <p:ph type="ftr" sz="quarter" idx="11"/>
          </p:nvPr>
        </p:nvSpPr>
        <p:spPr/>
        <p:txBody>
          <a:bodyPr/>
          <a:lstStyle/>
          <a:p>
            <a:r>
              <a:rPr lang="en-US"/>
              <a:t>San Joaquin LAFCO Study Session</a:t>
            </a:r>
          </a:p>
        </p:txBody>
      </p:sp>
      <p:sp>
        <p:nvSpPr>
          <p:cNvPr id="8" name="Slide Number Placeholder 7">
            <a:extLst>
              <a:ext uri="{FF2B5EF4-FFF2-40B4-BE49-F238E27FC236}">
                <a16:creationId xmlns:a16="http://schemas.microsoft.com/office/drawing/2014/main" id="{F367E8B0-129D-C539-09AE-92727AF81FB4}"/>
              </a:ext>
            </a:extLst>
          </p:cNvPr>
          <p:cNvSpPr>
            <a:spLocks noGrp="1"/>
          </p:cNvSpPr>
          <p:nvPr>
            <p:ph type="sldNum" sz="quarter" idx="12"/>
          </p:nvPr>
        </p:nvSpPr>
        <p:spPr/>
        <p:txBody>
          <a:bodyPr/>
          <a:lstStyle/>
          <a:p>
            <a:fld id="{1979329C-E602-8045-939D-A1EE57EE5C92}" type="slidenum">
              <a:rPr lang="en-US" smtClean="0"/>
              <a:t>18</a:t>
            </a:fld>
            <a:endParaRPr lang="en-US"/>
          </a:p>
        </p:txBody>
      </p:sp>
    </p:spTree>
    <p:extLst>
      <p:ext uri="{BB962C8B-B14F-4D97-AF65-F5344CB8AC3E}">
        <p14:creationId xmlns:p14="http://schemas.microsoft.com/office/powerpoint/2010/main" val="890543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E760F-0650-6F4F-A5F4-4115955AB67F}"/>
              </a:ext>
            </a:extLst>
          </p:cNvPr>
          <p:cNvSpPr>
            <a:spLocks noGrp="1"/>
          </p:cNvSpPr>
          <p:nvPr>
            <p:ph type="title"/>
          </p:nvPr>
        </p:nvSpPr>
        <p:spPr/>
        <p:txBody>
          <a:bodyPr/>
          <a:lstStyle/>
          <a:p>
            <a:r>
              <a:rPr lang="en-US"/>
              <a:t>Questions and Comments</a:t>
            </a:r>
          </a:p>
        </p:txBody>
      </p:sp>
      <p:sp>
        <p:nvSpPr>
          <p:cNvPr id="4" name="Text Placeholder 3">
            <a:extLst>
              <a:ext uri="{FF2B5EF4-FFF2-40B4-BE49-F238E27FC236}">
                <a16:creationId xmlns:a16="http://schemas.microsoft.com/office/drawing/2014/main" id="{9EB2D6DC-A6DA-2788-FA0B-9F25494CA2F4}"/>
              </a:ext>
            </a:extLst>
          </p:cNvPr>
          <p:cNvSpPr>
            <a:spLocks noGrp="1"/>
          </p:cNvSpPr>
          <p:nvPr>
            <p:ph type="body" idx="1"/>
          </p:nvPr>
        </p:nvSpPr>
        <p:spPr/>
        <p:txBody>
          <a:bodyPr/>
          <a:lstStyle/>
          <a:p>
            <a:r>
              <a:rPr lang="en-US"/>
              <a:t>Comprehensive Fiscal Analysis - Mountain House Incorporation</a:t>
            </a:r>
          </a:p>
        </p:txBody>
      </p:sp>
      <p:sp>
        <p:nvSpPr>
          <p:cNvPr id="5" name="Date Placeholder 4">
            <a:extLst>
              <a:ext uri="{FF2B5EF4-FFF2-40B4-BE49-F238E27FC236}">
                <a16:creationId xmlns:a16="http://schemas.microsoft.com/office/drawing/2014/main" id="{E4107DE3-2FCD-7AA6-A40F-867D10D55C1D}"/>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1DB5528B-F013-C784-0992-FC9B9B1E982F}"/>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194E0411-9E27-3F1B-5E0B-D8A9962238FA}"/>
              </a:ext>
            </a:extLst>
          </p:cNvPr>
          <p:cNvSpPr>
            <a:spLocks noGrp="1"/>
          </p:cNvSpPr>
          <p:nvPr>
            <p:ph type="sldNum" sz="quarter" idx="12"/>
          </p:nvPr>
        </p:nvSpPr>
        <p:spPr/>
        <p:txBody>
          <a:bodyPr/>
          <a:lstStyle/>
          <a:p>
            <a:fld id="{1979329C-E602-8045-939D-A1EE57EE5C92}" type="slidenum">
              <a:rPr lang="en-US" smtClean="0"/>
              <a:t>19</a:t>
            </a:fld>
            <a:endParaRPr lang="en-US"/>
          </a:p>
        </p:txBody>
      </p:sp>
    </p:spTree>
    <p:extLst>
      <p:ext uri="{BB962C8B-B14F-4D97-AF65-F5344CB8AC3E}">
        <p14:creationId xmlns:p14="http://schemas.microsoft.com/office/powerpoint/2010/main" val="16907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6C715-5C58-8A3F-B8A5-832B19B0407A}"/>
              </a:ext>
            </a:extLst>
          </p:cNvPr>
          <p:cNvSpPr>
            <a:spLocks noGrp="1"/>
          </p:cNvSpPr>
          <p:nvPr>
            <p:ph type="title"/>
          </p:nvPr>
        </p:nvSpPr>
        <p:spPr/>
        <p:txBody>
          <a:bodyPr/>
          <a:lstStyle/>
          <a:p>
            <a:r>
              <a:rPr lang="en-US"/>
              <a:t>Purpose and Background</a:t>
            </a:r>
          </a:p>
        </p:txBody>
      </p:sp>
      <p:sp>
        <p:nvSpPr>
          <p:cNvPr id="7" name="Content Placeholder 6">
            <a:extLst>
              <a:ext uri="{FF2B5EF4-FFF2-40B4-BE49-F238E27FC236}">
                <a16:creationId xmlns:a16="http://schemas.microsoft.com/office/drawing/2014/main" id="{B20A5F42-9376-6892-7778-25BE1E163364}"/>
              </a:ext>
            </a:extLst>
          </p:cNvPr>
          <p:cNvSpPr>
            <a:spLocks noGrp="1"/>
          </p:cNvSpPr>
          <p:nvPr>
            <p:ph sz="half" idx="1"/>
          </p:nvPr>
        </p:nvSpPr>
        <p:spPr/>
        <p:txBody>
          <a:bodyPr/>
          <a:lstStyle/>
          <a:p>
            <a:r>
              <a:rPr lang="en-US"/>
              <a:t>County adopted the Master Plan for the area in 1993</a:t>
            </a:r>
          </a:p>
          <a:p>
            <a:r>
              <a:rPr lang="en-US"/>
              <a:t>In 1996, Board of Supervisors created the MHCSD</a:t>
            </a:r>
          </a:p>
          <a:p>
            <a:r>
              <a:rPr lang="en-US"/>
              <a:t>Community now has over 27,000 residents</a:t>
            </a:r>
          </a:p>
          <a:p>
            <a:pPr lvl="1"/>
            <a:r>
              <a:rPr lang="en-US"/>
              <a:t>May grow to 45,000 or more in 10 years </a:t>
            </a:r>
          </a:p>
          <a:p>
            <a:r>
              <a:rPr lang="en-US"/>
              <a:t>Incorporation has been expected for years</a:t>
            </a:r>
          </a:p>
        </p:txBody>
      </p:sp>
      <p:graphicFrame>
        <p:nvGraphicFramePr>
          <p:cNvPr id="9" name="Content Placeholder 11">
            <a:extLst>
              <a:ext uri="{FF2B5EF4-FFF2-40B4-BE49-F238E27FC236}">
                <a16:creationId xmlns:a16="http://schemas.microsoft.com/office/drawing/2014/main" id="{E8BB66E2-72DD-5EA7-EFE1-C49892768B26}"/>
              </a:ext>
            </a:extLst>
          </p:cNvPr>
          <p:cNvGraphicFramePr>
            <a:graphicFrameLocks noGrp="1"/>
          </p:cNvGraphicFramePr>
          <p:nvPr>
            <p:ph sz="half" idx="2"/>
            <p:extLst>
              <p:ext uri="{D42A27DB-BD31-4B8C-83A1-F6EECF244321}">
                <p14:modId xmlns:p14="http://schemas.microsoft.com/office/powerpoint/2010/main" val="36750696"/>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C285CF17-167E-67E5-F639-D92F6815FEB6}"/>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620B715C-FCDC-0CC2-B715-9FEC8765F1AC}"/>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2B4E5CEA-5B3B-90C5-D854-E36087D0265F}"/>
              </a:ext>
            </a:extLst>
          </p:cNvPr>
          <p:cNvSpPr>
            <a:spLocks noGrp="1"/>
          </p:cNvSpPr>
          <p:nvPr>
            <p:ph type="sldNum" sz="quarter" idx="12"/>
          </p:nvPr>
        </p:nvSpPr>
        <p:spPr/>
        <p:txBody>
          <a:bodyPr/>
          <a:lstStyle/>
          <a:p>
            <a:fld id="{1979329C-E602-8045-939D-A1EE57EE5C92}" type="slidenum">
              <a:rPr lang="en-US" smtClean="0"/>
              <a:t>2</a:t>
            </a:fld>
            <a:endParaRPr lang="en-US"/>
          </a:p>
        </p:txBody>
      </p:sp>
    </p:spTree>
    <p:extLst>
      <p:ext uri="{BB962C8B-B14F-4D97-AF65-F5344CB8AC3E}">
        <p14:creationId xmlns:p14="http://schemas.microsoft.com/office/powerpoint/2010/main" val="135463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E521-4635-F5AC-06CF-36B6A8882FA8}"/>
              </a:ext>
            </a:extLst>
          </p:cNvPr>
          <p:cNvSpPr>
            <a:spLocks noGrp="1"/>
          </p:cNvSpPr>
          <p:nvPr>
            <p:ph type="title"/>
          </p:nvPr>
        </p:nvSpPr>
        <p:spPr/>
        <p:txBody>
          <a:bodyPr/>
          <a:lstStyle/>
          <a:p>
            <a:r>
              <a:rPr lang="en-US"/>
              <a:t>What is a Comprehensive Fiscal Analysis?</a:t>
            </a:r>
          </a:p>
        </p:txBody>
      </p:sp>
      <p:sp>
        <p:nvSpPr>
          <p:cNvPr id="3" name="Content Placeholder 2">
            <a:extLst>
              <a:ext uri="{FF2B5EF4-FFF2-40B4-BE49-F238E27FC236}">
                <a16:creationId xmlns:a16="http://schemas.microsoft.com/office/drawing/2014/main" id="{6ACF7BDD-3854-5FE9-66F0-74A18C166713}"/>
              </a:ext>
            </a:extLst>
          </p:cNvPr>
          <p:cNvSpPr>
            <a:spLocks noGrp="1"/>
          </p:cNvSpPr>
          <p:nvPr>
            <p:ph idx="1"/>
          </p:nvPr>
        </p:nvSpPr>
        <p:spPr/>
        <p:txBody>
          <a:bodyPr/>
          <a:lstStyle/>
          <a:p>
            <a:r>
              <a:rPr lang="en-US"/>
              <a:t>Impartial financial analysis of the proposed City to inform the public and LAFCO </a:t>
            </a:r>
          </a:p>
          <a:p>
            <a:r>
              <a:rPr lang="en-US"/>
              <a:t>A realistic picture of how the new city will operate</a:t>
            </a:r>
          </a:p>
          <a:p>
            <a:r>
              <a:rPr lang="en-US"/>
              <a:t>CFA becomes a part of the Executive Officer’s Report and is submitted to the Commission </a:t>
            </a:r>
          </a:p>
        </p:txBody>
      </p:sp>
      <p:sp>
        <p:nvSpPr>
          <p:cNvPr id="4" name="Date Placeholder 3">
            <a:extLst>
              <a:ext uri="{FF2B5EF4-FFF2-40B4-BE49-F238E27FC236}">
                <a16:creationId xmlns:a16="http://schemas.microsoft.com/office/drawing/2014/main" id="{16C233DC-6057-8BBC-251B-2714D6EF2171}"/>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02E1EC65-698E-976E-BEF0-077F4A0B027B}"/>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A5ABDD6B-FFF6-D5AB-E6B1-AD72217E33E3}"/>
              </a:ext>
            </a:extLst>
          </p:cNvPr>
          <p:cNvSpPr>
            <a:spLocks noGrp="1"/>
          </p:cNvSpPr>
          <p:nvPr>
            <p:ph type="sldNum" sz="quarter" idx="12"/>
          </p:nvPr>
        </p:nvSpPr>
        <p:spPr/>
        <p:txBody>
          <a:bodyPr/>
          <a:lstStyle/>
          <a:p>
            <a:fld id="{1979329C-E602-8045-939D-A1EE57EE5C92}" type="slidenum">
              <a:rPr lang="en-US" smtClean="0"/>
              <a:t>3</a:t>
            </a:fld>
            <a:endParaRPr lang="en-US"/>
          </a:p>
        </p:txBody>
      </p:sp>
    </p:spTree>
    <p:extLst>
      <p:ext uri="{BB962C8B-B14F-4D97-AF65-F5344CB8AC3E}">
        <p14:creationId xmlns:p14="http://schemas.microsoft.com/office/powerpoint/2010/main" val="180207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B60F5-81F5-C0A0-797B-2F1170C0DACB}"/>
              </a:ext>
            </a:extLst>
          </p:cNvPr>
          <p:cNvSpPr>
            <a:spLocks noGrp="1"/>
          </p:cNvSpPr>
          <p:nvPr>
            <p:ph type="title"/>
          </p:nvPr>
        </p:nvSpPr>
        <p:spPr/>
        <p:txBody>
          <a:bodyPr/>
          <a:lstStyle/>
          <a:p>
            <a:r>
              <a:rPr lang="en-US"/>
              <a:t>Components of the CFA</a:t>
            </a:r>
          </a:p>
        </p:txBody>
      </p:sp>
      <p:sp>
        <p:nvSpPr>
          <p:cNvPr id="3" name="Content Placeholder 2">
            <a:extLst>
              <a:ext uri="{FF2B5EF4-FFF2-40B4-BE49-F238E27FC236}">
                <a16:creationId xmlns:a16="http://schemas.microsoft.com/office/drawing/2014/main" id="{85AF5676-B6DA-E3B5-1207-5AA76D5F9601}"/>
              </a:ext>
            </a:extLst>
          </p:cNvPr>
          <p:cNvSpPr>
            <a:spLocks noGrp="1"/>
          </p:cNvSpPr>
          <p:nvPr>
            <p:ph sz="half" idx="1"/>
          </p:nvPr>
        </p:nvSpPr>
        <p:spPr/>
        <p:txBody>
          <a:bodyPr>
            <a:normAutofit/>
          </a:bodyPr>
          <a:lstStyle/>
          <a:p>
            <a:r>
              <a:rPr lang="en-US"/>
              <a:t>Background</a:t>
            </a:r>
          </a:p>
          <a:p>
            <a:r>
              <a:rPr lang="en-US"/>
              <a:t>Plan for Services and City Staffing Levels</a:t>
            </a:r>
          </a:p>
          <a:p>
            <a:pPr lvl="1"/>
            <a:r>
              <a:rPr lang="en-US"/>
              <a:t>Incorporation Proposal</a:t>
            </a:r>
          </a:p>
          <a:p>
            <a:pPr lvl="1"/>
            <a:r>
              <a:rPr lang="en-US"/>
              <a:t>Comparison cities</a:t>
            </a:r>
          </a:p>
          <a:p>
            <a:r>
              <a:rPr lang="en-US"/>
              <a:t>Growth and Development</a:t>
            </a:r>
          </a:p>
          <a:p>
            <a:pPr lvl="1"/>
            <a:r>
              <a:rPr lang="en-US"/>
              <a:t>Population growth</a:t>
            </a:r>
          </a:p>
          <a:p>
            <a:pPr lvl="1"/>
            <a:r>
              <a:rPr lang="en-US"/>
              <a:t>Development </a:t>
            </a:r>
          </a:p>
          <a:p>
            <a:r>
              <a:rPr lang="en-US"/>
              <a:t>Estimate of Revenues &amp; Expenditures</a:t>
            </a:r>
          </a:p>
        </p:txBody>
      </p:sp>
      <p:pic>
        <p:nvPicPr>
          <p:cNvPr id="8" name="Content Placeholder 7">
            <a:extLst>
              <a:ext uri="{FF2B5EF4-FFF2-40B4-BE49-F238E27FC236}">
                <a16:creationId xmlns:a16="http://schemas.microsoft.com/office/drawing/2014/main" id="{AFC981F8-41D2-26B2-ADF4-8F5863B901DD}"/>
              </a:ext>
            </a:extLst>
          </p:cNvPr>
          <p:cNvPicPr>
            <a:picLocks noGrp="1" noChangeAspect="1"/>
          </p:cNvPicPr>
          <p:nvPr>
            <p:ph sz="half" idx="2"/>
          </p:nvPr>
        </p:nvPicPr>
        <p:blipFill>
          <a:blip r:embed="rId3" cstate="screen">
            <a:extLst>
              <a:ext uri="{28A0092B-C50C-407E-A947-70E740481C1C}">
                <a14:useLocalDpi xmlns:a14="http://schemas.microsoft.com/office/drawing/2010/main"/>
              </a:ext>
            </a:extLst>
          </a:blip>
          <a:stretch>
            <a:fillRect/>
          </a:stretch>
        </p:blipFill>
        <p:spPr>
          <a:xfrm>
            <a:off x="7081801" y="1825625"/>
            <a:ext cx="3362397" cy="4351338"/>
          </a:xfrm>
          <a:prstGeom prst="rect">
            <a:avLst/>
          </a:prstGeom>
          <a:ln>
            <a:solidFill>
              <a:schemeClr val="tx1"/>
            </a:solidFill>
          </a:ln>
        </p:spPr>
      </p:pic>
      <p:sp>
        <p:nvSpPr>
          <p:cNvPr id="5" name="Date Placeholder 4">
            <a:extLst>
              <a:ext uri="{FF2B5EF4-FFF2-40B4-BE49-F238E27FC236}">
                <a16:creationId xmlns:a16="http://schemas.microsoft.com/office/drawing/2014/main" id="{13E0DEA4-05A8-1413-CECF-D68083A91742}"/>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133A76B2-B089-1519-CEE0-F212AFD846E5}"/>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10A86111-D734-2F2A-56AB-431395D3F57B}"/>
              </a:ext>
            </a:extLst>
          </p:cNvPr>
          <p:cNvSpPr>
            <a:spLocks noGrp="1"/>
          </p:cNvSpPr>
          <p:nvPr>
            <p:ph type="sldNum" sz="quarter" idx="12"/>
          </p:nvPr>
        </p:nvSpPr>
        <p:spPr/>
        <p:txBody>
          <a:bodyPr/>
          <a:lstStyle/>
          <a:p>
            <a:fld id="{1979329C-E602-8045-939D-A1EE57EE5C92}" type="slidenum">
              <a:rPr lang="en-US" smtClean="0"/>
              <a:t>4</a:t>
            </a:fld>
            <a:endParaRPr lang="en-US"/>
          </a:p>
        </p:txBody>
      </p:sp>
    </p:spTree>
    <p:extLst>
      <p:ext uri="{BB962C8B-B14F-4D97-AF65-F5344CB8AC3E}">
        <p14:creationId xmlns:p14="http://schemas.microsoft.com/office/powerpoint/2010/main" val="144317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4F66-99CB-FCB4-D7D8-9FEB3DCB1117}"/>
              </a:ext>
            </a:extLst>
          </p:cNvPr>
          <p:cNvSpPr>
            <a:spLocks noGrp="1"/>
          </p:cNvSpPr>
          <p:nvPr>
            <p:ph type="title"/>
          </p:nvPr>
        </p:nvSpPr>
        <p:spPr/>
        <p:txBody>
          <a:bodyPr/>
          <a:lstStyle/>
          <a:p>
            <a:r>
              <a:rPr lang="en-US"/>
              <a:t>Incorporation Application Summary</a:t>
            </a:r>
          </a:p>
        </p:txBody>
      </p:sp>
      <p:sp>
        <p:nvSpPr>
          <p:cNvPr id="3" name="Content Placeholder 2">
            <a:extLst>
              <a:ext uri="{FF2B5EF4-FFF2-40B4-BE49-F238E27FC236}">
                <a16:creationId xmlns:a16="http://schemas.microsoft.com/office/drawing/2014/main" id="{0B53F801-2899-8067-33AA-34526D8F1565}"/>
              </a:ext>
            </a:extLst>
          </p:cNvPr>
          <p:cNvSpPr>
            <a:spLocks noGrp="1"/>
          </p:cNvSpPr>
          <p:nvPr>
            <p:ph sz="half" idx="1"/>
          </p:nvPr>
        </p:nvSpPr>
        <p:spPr/>
        <p:txBody>
          <a:bodyPr/>
          <a:lstStyle/>
          <a:p>
            <a:r>
              <a:rPr lang="en-US"/>
              <a:t>Incorporation of new City</a:t>
            </a:r>
          </a:p>
          <a:p>
            <a:pPr lvl="1"/>
            <a:r>
              <a:rPr lang="en-US"/>
              <a:t>Reorganization of CSD</a:t>
            </a:r>
          </a:p>
          <a:p>
            <a:r>
              <a:rPr lang="en-US"/>
              <a:t>File Date: February 2021</a:t>
            </a:r>
          </a:p>
          <a:p>
            <a:r>
              <a:rPr lang="en-US"/>
              <a:t>Effective Date: July 1, 2024</a:t>
            </a:r>
          </a:p>
          <a:p>
            <a:r>
              <a:rPr lang="en-US"/>
              <a:t>Coterminous with CSD area</a:t>
            </a:r>
          </a:p>
          <a:p>
            <a:r>
              <a:rPr lang="en-US"/>
              <a:t>Affected Agencies</a:t>
            </a:r>
          </a:p>
          <a:p>
            <a:pPr lvl="1"/>
            <a:r>
              <a:rPr lang="en-US"/>
              <a:t>County of San Joaquin</a:t>
            </a:r>
          </a:p>
          <a:p>
            <a:pPr lvl="1"/>
            <a:r>
              <a:rPr lang="en-US"/>
              <a:t>Mountain House CSD</a:t>
            </a:r>
          </a:p>
          <a:p>
            <a:pPr lvl="1"/>
            <a:r>
              <a:rPr lang="en-US"/>
              <a:t>Tracy Rural Fire Protection District</a:t>
            </a:r>
          </a:p>
        </p:txBody>
      </p:sp>
      <p:pic>
        <p:nvPicPr>
          <p:cNvPr id="9" name="Content Placeholder 8" descr="A map of a city&#10;&#10;Description automatically generated">
            <a:extLst>
              <a:ext uri="{FF2B5EF4-FFF2-40B4-BE49-F238E27FC236}">
                <a16:creationId xmlns:a16="http://schemas.microsoft.com/office/drawing/2014/main" id="{799A58BD-BE9F-AB5A-C02C-39A89F3089C2}"/>
              </a:ext>
            </a:extLst>
          </p:cNvPr>
          <p:cNvPicPr>
            <a:picLocks noGrp="1" noChangeAspect="1"/>
          </p:cNvPicPr>
          <p:nvPr>
            <p:ph sz="half" idx="2"/>
          </p:nvPr>
        </p:nvPicPr>
        <p:blipFill rotWithShape="1">
          <a:blip r:embed="rId3" cstate="screen">
            <a:extLst>
              <a:ext uri="{28A0092B-C50C-407E-A947-70E740481C1C}">
                <a14:useLocalDpi xmlns:a14="http://schemas.microsoft.com/office/drawing/2010/main"/>
              </a:ext>
            </a:extLst>
          </a:blip>
          <a:stretch/>
        </p:blipFill>
        <p:spPr>
          <a:xfrm>
            <a:off x="6870700" y="1829594"/>
            <a:ext cx="3784600" cy="4343400"/>
          </a:xfrm>
        </p:spPr>
      </p:pic>
      <p:sp>
        <p:nvSpPr>
          <p:cNvPr id="4" name="Date Placeholder 3">
            <a:extLst>
              <a:ext uri="{FF2B5EF4-FFF2-40B4-BE49-F238E27FC236}">
                <a16:creationId xmlns:a16="http://schemas.microsoft.com/office/drawing/2014/main" id="{43FA5C09-C7C2-C3D5-F7AC-1A0DEAAD9ECA}"/>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CAA67CE2-04F2-0EF3-1662-0182BCC82C5E}"/>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BF426643-CED6-BB6A-0CF4-51A8B4429524}"/>
              </a:ext>
            </a:extLst>
          </p:cNvPr>
          <p:cNvSpPr>
            <a:spLocks noGrp="1"/>
          </p:cNvSpPr>
          <p:nvPr>
            <p:ph type="sldNum" sz="quarter" idx="12"/>
          </p:nvPr>
        </p:nvSpPr>
        <p:spPr/>
        <p:txBody>
          <a:bodyPr/>
          <a:lstStyle/>
          <a:p>
            <a:fld id="{1979329C-E602-8045-939D-A1EE57EE5C92}" type="slidenum">
              <a:rPr lang="en-US" smtClean="0"/>
              <a:t>5</a:t>
            </a:fld>
            <a:endParaRPr lang="en-US"/>
          </a:p>
        </p:txBody>
      </p:sp>
    </p:spTree>
    <p:extLst>
      <p:ext uri="{BB962C8B-B14F-4D97-AF65-F5344CB8AC3E}">
        <p14:creationId xmlns:p14="http://schemas.microsoft.com/office/powerpoint/2010/main" val="65331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D3B4A-B09E-254A-D667-9540E0D996D3}"/>
              </a:ext>
            </a:extLst>
          </p:cNvPr>
          <p:cNvSpPr>
            <a:spLocks noGrp="1"/>
          </p:cNvSpPr>
          <p:nvPr>
            <p:ph type="title"/>
          </p:nvPr>
        </p:nvSpPr>
        <p:spPr/>
        <p:txBody>
          <a:bodyPr/>
          <a:lstStyle/>
          <a:p>
            <a:r>
              <a:rPr lang="en-US"/>
              <a:t>About Mountain House CSD</a:t>
            </a:r>
          </a:p>
        </p:txBody>
      </p:sp>
      <p:sp>
        <p:nvSpPr>
          <p:cNvPr id="8" name="Text Placeholder 7">
            <a:extLst>
              <a:ext uri="{FF2B5EF4-FFF2-40B4-BE49-F238E27FC236}">
                <a16:creationId xmlns:a16="http://schemas.microsoft.com/office/drawing/2014/main" id="{D69183B8-098A-E85E-5D89-86A66A437AFC}"/>
              </a:ext>
            </a:extLst>
          </p:cNvPr>
          <p:cNvSpPr>
            <a:spLocks noGrp="1"/>
          </p:cNvSpPr>
          <p:nvPr>
            <p:ph type="body" idx="1"/>
          </p:nvPr>
        </p:nvSpPr>
        <p:spPr/>
        <p:txBody>
          <a:bodyPr>
            <a:normAutofit/>
          </a:bodyPr>
          <a:lstStyle/>
          <a:p>
            <a:r>
              <a:rPr lang="en-US" sz="2000" b="1" u="sng" dirty="0"/>
              <a:t>Services Provided</a:t>
            </a:r>
          </a:p>
        </p:txBody>
      </p:sp>
      <p:sp>
        <p:nvSpPr>
          <p:cNvPr id="9" name="Content Placeholder 8">
            <a:extLst>
              <a:ext uri="{FF2B5EF4-FFF2-40B4-BE49-F238E27FC236}">
                <a16:creationId xmlns:a16="http://schemas.microsoft.com/office/drawing/2014/main" id="{A1B87E14-E197-19CC-97EA-736311FD17F3}"/>
              </a:ext>
            </a:extLst>
          </p:cNvPr>
          <p:cNvSpPr>
            <a:spLocks noGrp="1"/>
          </p:cNvSpPr>
          <p:nvPr>
            <p:ph sz="half" idx="2"/>
          </p:nvPr>
        </p:nvSpPr>
        <p:spPr/>
        <p:txBody>
          <a:bodyPr>
            <a:normAutofit lnSpcReduction="10000"/>
          </a:bodyPr>
          <a:lstStyle/>
          <a:p>
            <a:r>
              <a:rPr lang="en-US" dirty="0"/>
              <a:t>Road maintenance</a:t>
            </a:r>
          </a:p>
          <a:p>
            <a:r>
              <a:rPr lang="en-US" dirty="0"/>
              <a:t>Parks and recreation</a:t>
            </a:r>
          </a:p>
          <a:p>
            <a:r>
              <a:rPr lang="en-US" dirty="0"/>
              <a:t>Supplemental law enforcement</a:t>
            </a:r>
          </a:p>
          <a:p>
            <a:r>
              <a:rPr lang="en-US" dirty="0"/>
              <a:t>Fire protection</a:t>
            </a:r>
          </a:p>
          <a:p>
            <a:r>
              <a:rPr lang="en-US" dirty="0"/>
              <a:t>Community development (w/ Co.)</a:t>
            </a:r>
          </a:p>
          <a:p>
            <a:r>
              <a:rPr lang="en-US" dirty="0"/>
              <a:t>CC&amp;R enforcement</a:t>
            </a:r>
          </a:p>
          <a:p>
            <a:r>
              <a:rPr lang="en-US" dirty="0"/>
              <a:t>Utilities (Domestic water and Gas)</a:t>
            </a:r>
          </a:p>
          <a:p>
            <a:r>
              <a:rPr lang="en-US" dirty="0"/>
              <a:t>Library services</a:t>
            </a:r>
          </a:p>
        </p:txBody>
      </p:sp>
      <p:sp>
        <p:nvSpPr>
          <p:cNvPr id="10" name="Text Placeholder 9">
            <a:extLst>
              <a:ext uri="{FF2B5EF4-FFF2-40B4-BE49-F238E27FC236}">
                <a16:creationId xmlns:a16="http://schemas.microsoft.com/office/drawing/2014/main" id="{0F63606B-46B5-6CA7-E382-26BBCD2A181B}"/>
              </a:ext>
            </a:extLst>
          </p:cNvPr>
          <p:cNvSpPr>
            <a:spLocks noGrp="1"/>
          </p:cNvSpPr>
          <p:nvPr>
            <p:ph type="body" sz="quarter" idx="3"/>
          </p:nvPr>
        </p:nvSpPr>
        <p:spPr/>
        <p:txBody>
          <a:bodyPr>
            <a:normAutofit/>
          </a:bodyPr>
          <a:lstStyle/>
          <a:p>
            <a:r>
              <a:rPr lang="en-US" sz="2000" b="1" u="sng" dirty="0"/>
              <a:t>Revenue Sources ($30m in 2021-22)</a:t>
            </a:r>
          </a:p>
        </p:txBody>
      </p:sp>
      <p:sp>
        <p:nvSpPr>
          <p:cNvPr id="11" name="Content Placeholder 10">
            <a:extLst>
              <a:ext uri="{FF2B5EF4-FFF2-40B4-BE49-F238E27FC236}">
                <a16:creationId xmlns:a16="http://schemas.microsoft.com/office/drawing/2014/main" id="{36A3EB7F-D5C2-275B-8B84-E70AD138A425}"/>
              </a:ext>
            </a:extLst>
          </p:cNvPr>
          <p:cNvSpPr>
            <a:spLocks noGrp="1"/>
          </p:cNvSpPr>
          <p:nvPr>
            <p:ph sz="quarter" idx="4"/>
          </p:nvPr>
        </p:nvSpPr>
        <p:spPr/>
        <p:txBody>
          <a:bodyPr>
            <a:normAutofit lnSpcReduction="10000"/>
          </a:bodyPr>
          <a:lstStyle/>
          <a:p>
            <a:r>
              <a:rPr lang="en-US"/>
              <a:t>Property taxes (15.95% of general levy)</a:t>
            </a:r>
          </a:p>
          <a:p>
            <a:r>
              <a:rPr lang="en-US"/>
              <a:t>Four Special Tax levies (no sunset)</a:t>
            </a:r>
          </a:p>
          <a:p>
            <a:r>
              <a:rPr lang="en-US"/>
              <a:t>Franchise fees</a:t>
            </a:r>
          </a:p>
          <a:p>
            <a:r>
              <a:rPr lang="en-US"/>
              <a:t>Licenses and permits</a:t>
            </a:r>
          </a:p>
          <a:p>
            <a:r>
              <a:rPr lang="en-US"/>
              <a:t>Intergovernmental</a:t>
            </a:r>
          </a:p>
          <a:p>
            <a:r>
              <a:rPr lang="en-US"/>
              <a:t>Developer Impact Fees</a:t>
            </a:r>
          </a:p>
          <a:p>
            <a:r>
              <a:rPr lang="en-US"/>
              <a:t>Investment earnings</a:t>
            </a:r>
          </a:p>
          <a:p>
            <a:r>
              <a:rPr lang="en-US"/>
              <a:t>Other revenues</a:t>
            </a:r>
          </a:p>
        </p:txBody>
      </p:sp>
      <p:sp>
        <p:nvSpPr>
          <p:cNvPr id="5" name="Date Placeholder 4">
            <a:extLst>
              <a:ext uri="{FF2B5EF4-FFF2-40B4-BE49-F238E27FC236}">
                <a16:creationId xmlns:a16="http://schemas.microsoft.com/office/drawing/2014/main" id="{2A33ECF2-E3AF-9EFA-DEC3-270E20BBC11D}"/>
              </a:ext>
            </a:extLst>
          </p:cNvPr>
          <p:cNvSpPr>
            <a:spLocks noGrp="1"/>
          </p:cNvSpPr>
          <p:nvPr>
            <p:ph type="dt" sz="half" idx="10"/>
          </p:nvPr>
        </p:nvSpPr>
        <p:spPr/>
        <p:txBody>
          <a:bodyPr/>
          <a:lstStyle/>
          <a:p>
            <a:r>
              <a:rPr lang="en-US"/>
              <a:t>7/13/23</a:t>
            </a:r>
          </a:p>
        </p:txBody>
      </p:sp>
      <p:sp>
        <p:nvSpPr>
          <p:cNvPr id="6" name="Footer Placeholder 5">
            <a:extLst>
              <a:ext uri="{FF2B5EF4-FFF2-40B4-BE49-F238E27FC236}">
                <a16:creationId xmlns:a16="http://schemas.microsoft.com/office/drawing/2014/main" id="{A5CC6D14-D4F6-3B45-468A-D1CC8D654E19}"/>
              </a:ext>
            </a:extLst>
          </p:cNvPr>
          <p:cNvSpPr>
            <a:spLocks noGrp="1"/>
          </p:cNvSpPr>
          <p:nvPr>
            <p:ph type="ftr" sz="quarter" idx="11"/>
          </p:nvPr>
        </p:nvSpPr>
        <p:spPr/>
        <p:txBody>
          <a:bodyPr/>
          <a:lstStyle/>
          <a:p>
            <a:r>
              <a:rPr lang="en-US"/>
              <a:t>San Joaquin LAFCO Study Session</a:t>
            </a:r>
          </a:p>
        </p:txBody>
      </p:sp>
      <p:sp>
        <p:nvSpPr>
          <p:cNvPr id="7" name="Slide Number Placeholder 6">
            <a:extLst>
              <a:ext uri="{FF2B5EF4-FFF2-40B4-BE49-F238E27FC236}">
                <a16:creationId xmlns:a16="http://schemas.microsoft.com/office/drawing/2014/main" id="{E41D72D3-6C71-6ED6-833C-003868C51B39}"/>
              </a:ext>
            </a:extLst>
          </p:cNvPr>
          <p:cNvSpPr>
            <a:spLocks noGrp="1"/>
          </p:cNvSpPr>
          <p:nvPr>
            <p:ph type="sldNum" sz="quarter" idx="12"/>
          </p:nvPr>
        </p:nvSpPr>
        <p:spPr/>
        <p:txBody>
          <a:bodyPr/>
          <a:lstStyle/>
          <a:p>
            <a:fld id="{1979329C-E602-8045-939D-A1EE57EE5C92}" type="slidenum">
              <a:rPr lang="en-US" smtClean="0"/>
              <a:t>6</a:t>
            </a:fld>
            <a:endParaRPr lang="en-US"/>
          </a:p>
        </p:txBody>
      </p:sp>
    </p:spTree>
    <p:extLst>
      <p:ext uri="{BB962C8B-B14F-4D97-AF65-F5344CB8AC3E}">
        <p14:creationId xmlns:p14="http://schemas.microsoft.com/office/powerpoint/2010/main" val="236357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B746-531B-3E61-8B47-D7D69A48D857}"/>
              </a:ext>
            </a:extLst>
          </p:cNvPr>
          <p:cNvSpPr>
            <a:spLocks noGrp="1"/>
          </p:cNvSpPr>
          <p:nvPr>
            <p:ph type="title"/>
          </p:nvPr>
        </p:nvSpPr>
        <p:spPr/>
        <p:txBody>
          <a:bodyPr/>
          <a:lstStyle/>
          <a:p>
            <a:r>
              <a:rPr lang="en-US"/>
              <a:t>Plan for</a:t>
            </a:r>
            <a:r>
              <a:rPr lang="en-US" baseline="0"/>
              <a:t> Services Summary</a:t>
            </a:r>
            <a:endParaRPr lang="en-US"/>
          </a:p>
        </p:txBody>
      </p:sp>
      <p:graphicFrame>
        <p:nvGraphicFramePr>
          <p:cNvPr id="7" name="Table 7">
            <a:extLst>
              <a:ext uri="{FF2B5EF4-FFF2-40B4-BE49-F238E27FC236}">
                <a16:creationId xmlns:a16="http://schemas.microsoft.com/office/drawing/2014/main" id="{D96A13B6-A7A1-0EE8-C276-415B724B4F6E}"/>
              </a:ext>
            </a:extLst>
          </p:cNvPr>
          <p:cNvGraphicFramePr>
            <a:graphicFrameLocks noGrp="1"/>
          </p:cNvGraphicFramePr>
          <p:nvPr>
            <p:ph idx="1"/>
            <p:extLst>
              <p:ext uri="{D42A27DB-BD31-4B8C-83A1-F6EECF244321}">
                <p14:modId xmlns:p14="http://schemas.microsoft.com/office/powerpoint/2010/main" val="1193043153"/>
              </p:ext>
            </p:extLst>
          </p:nvPr>
        </p:nvGraphicFramePr>
        <p:xfrm>
          <a:off x="838200" y="1825625"/>
          <a:ext cx="10515600" cy="4351338"/>
        </p:xfrm>
        <a:graphic>
          <a:graphicData uri="http://schemas.openxmlformats.org/drawingml/2006/table">
            <a:tbl>
              <a:tblPr firstRow="1" bandRow="1">
                <a:tableStyleId>{5C22544A-7EE6-4342-B048-85BDC9FD1C3A}</a:tableStyleId>
              </a:tblPr>
              <a:tblGrid>
                <a:gridCol w="1830859">
                  <a:extLst>
                    <a:ext uri="{9D8B030D-6E8A-4147-A177-3AD203B41FA5}">
                      <a16:colId xmlns:a16="http://schemas.microsoft.com/office/drawing/2014/main" val="3318122418"/>
                    </a:ext>
                  </a:extLst>
                </a:gridCol>
                <a:gridCol w="3106901">
                  <a:extLst>
                    <a:ext uri="{9D8B030D-6E8A-4147-A177-3AD203B41FA5}">
                      <a16:colId xmlns:a16="http://schemas.microsoft.com/office/drawing/2014/main" val="1997595007"/>
                    </a:ext>
                  </a:extLst>
                </a:gridCol>
                <a:gridCol w="640080">
                  <a:extLst>
                    <a:ext uri="{9D8B030D-6E8A-4147-A177-3AD203B41FA5}">
                      <a16:colId xmlns:a16="http://schemas.microsoft.com/office/drawing/2014/main" val="2112781462"/>
                    </a:ext>
                  </a:extLst>
                </a:gridCol>
                <a:gridCol w="1828800">
                  <a:extLst>
                    <a:ext uri="{9D8B030D-6E8A-4147-A177-3AD203B41FA5}">
                      <a16:colId xmlns:a16="http://schemas.microsoft.com/office/drawing/2014/main" val="1372154282"/>
                    </a:ext>
                  </a:extLst>
                </a:gridCol>
                <a:gridCol w="3108960">
                  <a:extLst>
                    <a:ext uri="{9D8B030D-6E8A-4147-A177-3AD203B41FA5}">
                      <a16:colId xmlns:a16="http://schemas.microsoft.com/office/drawing/2014/main" val="325260658"/>
                    </a:ext>
                  </a:extLst>
                </a:gridCol>
              </a:tblGrid>
              <a:tr h="548640">
                <a:tc>
                  <a:txBody>
                    <a:bodyPr/>
                    <a:lstStyle/>
                    <a:p>
                      <a:r>
                        <a:rPr lang="en-US"/>
                        <a:t>Services</a:t>
                      </a:r>
                    </a:p>
                  </a:txBody>
                  <a:tcPr/>
                </a:tc>
                <a:tc>
                  <a:txBody>
                    <a:bodyPr/>
                    <a:lstStyle/>
                    <a:p>
                      <a:pPr algn="ctr"/>
                      <a:r>
                        <a:rPr lang="en-US"/>
                        <a:t>Post</a:t>
                      </a:r>
                      <a:r>
                        <a:rPr lang="en-US" baseline="0"/>
                        <a:t> Incorporation</a:t>
                      </a:r>
                      <a:endParaRPr lang="en-US"/>
                    </a:p>
                  </a:txBody>
                  <a:tcPr/>
                </a:tc>
                <a:tc>
                  <a:txBody>
                    <a:bodyPr/>
                    <a:lstStyle/>
                    <a:p>
                      <a:endParaRPr lang="en-US"/>
                    </a:p>
                  </a:txBody>
                  <a:tcPr>
                    <a:noFill/>
                  </a:tcPr>
                </a:tc>
                <a:tc>
                  <a:txBody>
                    <a:bodyPr/>
                    <a:lstStyle/>
                    <a:p>
                      <a:r>
                        <a:rPr lang="en-US"/>
                        <a:t>Service</a:t>
                      </a:r>
                    </a:p>
                  </a:txBody>
                  <a:tcPr/>
                </a:tc>
                <a:tc>
                  <a:txBody>
                    <a:bodyPr/>
                    <a:lstStyle/>
                    <a:p>
                      <a:pPr algn="ctr"/>
                      <a:r>
                        <a:rPr lang="en-US"/>
                        <a:t>Post Incorporation</a:t>
                      </a:r>
                    </a:p>
                  </a:txBody>
                  <a:tcPr/>
                </a:tc>
                <a:extLst>
                  <a:ext uri="{0D108BD9-81ED-4DB2-BD59-A6C34878D82A}">
                    <a16:rowId xmlns:a16="http://schemas.microsoft.com/office/drawing/2014/main" val="4235683376"/>
                  </a:ext>
                </a:extLst>
              </a:tr>
              <a:tr h="548640">
                <a:tc>
                  <a:txBody>
                    <a:bodyPr/>
                    <a:lstStyle/>
                    <a:p>
                      <a:r>
                        <a:rPr lang="en-US"/>
                        <a:t>General Govt</a:t>
                      </a:r>
                    </a:p>
                  </a:txBody>
                  <a:tcPr/>
                </a:tc>
                <a:tc>
                  <a:txBody>
                    <a:bodyPr/>
                    <a:lstStyle/>
                    <a:p>
                      <a:pPr algn="ctr"/>
                      <a:r>
                        <a:rPr lang="en-US"/>
                        <a:t>New City</a:t>
                      </a:r>
                    </a:p>
                  </a:txBody>
                  <a:tcPr/>
                </a:tc>
                <a:tc>
                  <a:txBody>
                    <a:bodyPr/>
                    <a:lstStyle/>
                    <a:p>
                      <a:endParaRPr lang="en-US"/>
                    </a:p>
                  </a:txBody>
                  <a:tcPr>
                    <a:noFill/>
                  </a:tcPr>
                </a:tc>
                <a:tc>
                  <a:txBody>
                    <a:bodyPr/>
                    <a:lstStyle/>
                    <a:p>
                      <a:r>
                        <a:rPr lang="en-US"/>
                        <a:t>Solid Waste</a:t>
                      </a:r>
                    </a:p>
                  </a:txBody>
                  <a:tcPr/>
                </a:tc>
                <a:tc>
                  <a:txBody>
                    <a:bodyPr/>
                    <a:lstStyle/>
                    <a:p>
                      <a:pPr algn="ctr"/>
                      <a:r>
                        <a:rPr lang="en-US"/>
                        <a:t>New City</a:t>
                      </a:r>
                    </a:p>
                  </a:txBody>
                  <a:tcPr/>
                </a:tc>
                <a:extLst>
                  <a:ext uri="{0D108BD9-81ED-4DB2-BD59-A6C34878D82A}">
                    <a16:rowId xmlns:a16="http://schemas.microsoft.com/office/drawing/2014/main" val="3634596353"/>
                  </a:ext>
                </a:extLst>
              </a:tr>
              <a:tr h="548640">
                <a:tc>
                  <a:txBody>
                    <a:bodyPr/>
                    <a:lstStyle/>
                    <a:p>
                      <a:r>
                        <a:rPr lang="en-US"/>
                        <a:t>Police/Traffic</a:t>
                      </a:r>
                    </a:p>
                  </a:txBody>
                  <a:tcPr/>
                </a:tc>
                <a:tc>
                  <a:txBody>
                    <a:bodyPr/>
                    <a:lstStyle/>
                    <a:p>
                      <a:pPr algn="ctr"/>
                      <a:r>
                        <a:rPr lang="en-US"/>
                        <a:t>New City (Contract)</a:t>
                      </a:r>
                    </a:p>
                  </a:txBody>
                  <a:tcPr/>
                </a:tc>
                <a:tc>
                  <a:txBody>
                    <a:bodyPr/>
                    <a:lstStyle/>
                    <a:p>
                      <a:endParaRPr lang="en-US"/>
                    </a:p>
                  </a:txBody>
                  <a:tcPr>
                    <a:noFill/>
                  </a:tcPr>
                </a:tc>
                <a:tc>
                  <a:txBody>
                    <a:bodyPr/>
                    <a:lstStyle/>
                    <a:p>
                      <a:r>
                        <a:rPr lang="en-US"/>
                        <a:t>Code </a:t>
                      </a:r>
                      <a:r>
                        <a:rPr lang="en-US" err="1"/>
                        <a:t>Enf</a:t>
                      </a:r>
                      <a:r>
                        <a:rPr lang="en-US"/>
                        <a:t>.</a:t>
                      </a:r>
                    </a:p>
                  </a:txBody>
                  <a:tcPr/>
                </a:tc>
                <a:tc>
                  <a:txBody>
                    <a:bodyPr/>
                    <a:lstStyle/>
                    <a:p>
                      <a:pPr algn="ctr"/>
                      <a:r>
                        <a:rPr lang="en-US"/>
                        <a:t>New City</a:t>
                      </a:r>
                    </a:p>
                  </a:txBody>
                  <a:tcPr/>
                </a:tc>
                <a:extLst>
                  <a:ext uri="{0D108BD9-81ED-4DB2-BD59-A6C34878D82A}">
                    <a16:rowId xmlns:a16="http://schemas.microsoft.com/office/drawing/2014/main" val="1708103857"/>
                  </a:ext>
                </a:extLst>
              </a:tr>
              <a:tr h="548640">
                <a:tc>
                  <a:txBody>
                    <a:bodyPr/>
                    <a:lstStyle/>
                    <a:p>
                      <a:r>
                        <a:rPr lang="en-US"/>
                        <a:t>Animal Control</a:t>
                      </a:r>
                    </a:p>
                  </a:txBody>
                  <a:tcPr/>
                </a:tc>
                <a:tc>
                  <a:txBody>
                    <a:bodyPr/>
                    <a:lstStyle/>
                    <a:p>
                      <a:pPr algn="ctr"/>
                      <a:r>
                        <a:rPr lang="en-US"/>
                        <a:t>New City (Contract)</a:t>
                      </a:r>
                    </a:p>
                  </a:txBody>
                  <a:tcPr/>
                </a:tc>
                <a:tc>
                  <a:txBody>
                    <a:bodyPr/>
                    <a:lstStyle/>
                    <a:p>
                      <a:endParaRPr lang="en-US"/>
                    </a:p>
                  </a:txBody>
                  <a:tcPr>
                    <a:noFill/>
                  </a:tcPr>
                </a:tc>
                <a:tc>
                  <a:txBody>
                    <a:bodyPr/>
                    <a:lstStyle/>
                    <a:p>
                      <a:r>
                        <a:rPr lang="en-US"/>
                        <a:t>Engineering</a:t>
                      </a:r>
                    </a:p>
                  </a:txBody>
                  <a:tcPr/>
                </a:tc>
                <a:tc>
                  <a:txBody>
                    <a:bodyPr/>
                    <a:lstStyle/>
                    <a:p>
                      <a:pPr algn="ctr"/>
                      <a:r>
                        <a:rPr lang="en-US"/>
                        <a:t>New City</a:t>
                      </a:r>
                    </a:p>
                  </a:txBody>
                  <a:tcPr/>
                </a:tc>
                <a:extLst>
                  <a:ext uri="{0D108BD9-81ED-4DB2-BD59-A6C34878D82A}">
                    <a16:rowId xmlns:a16="http://schemas.microsoft.com/office/drawing/2014/main" val="1443965183"/>
                  </a:ext>
                </a:extLst>
              </a:tr>
              <a:tr h="548640">
                <a:tc>
                  <a:txBody>
                    <a:bodyPr/>
                    <a:lstStyle/>
                    <a:p>
                      <a:r>
                        <a:rPr lang="en-US"/>
                        <a:t>Fire</a:t>
                      </a:r>
                    </a:p>
                  </a:txBody>
                  <a:tcPr/>
                </a:tc>
                <a:tc>
                  <a:txBody>
                    <a:bodyPr/>
                    <a:lstStyle/>
                    <a:p>
                      <a:pPr algn="ctr"/>
                      <a:r>
                        <a:rPr lang="en-US"/>
                        <a:t>New City (Contract)</a:t>
                      </a:r>
                    </a:p>
                  </a:txBody>
                  <a:tcPr/>
                </a:tc>
                <a:tc>
                  <a:txBody>
                    <a:bodyPr/>
                    <a:lstStyle/>
                    <a:p>
                      <a:endParaRPr lang="en-US"/>
                    </a:p>
                  </a:txBody>
                  <a:tcPr>
                    <a:noFill/>
                  </a:tcPr>
                </a:tc>
                <a:tc>
                  <a:txBody>
                    <a:bodyPr/>
                    <a:lstStyle/>
                    <a:p>
                      <a:r>
                        <a:rPr lang="en-US"/>
                        <a:t>Road </a:t>
                      </a:r>
                      <a:r>
                        <a:rPr lang="en-US" err="1"/>
                        <a:t>Maint</a:t>
                      </a:r>
                      <a:endParaRPr lang="en-US"/>
                    </a:p>
                  </a:txBody>
                  <a:tcPr/>
                </a:tc>
                <a:tc>
                  <a:txBody>
                    <a:bodyPr/>
                    <a:lstStyle/>
                    <a:p>
                      <a:pPr algn="ctr"/>
                      <a:r>
                        <a:rPr lang="en-US"/>
                        <a:t>New City</a:t>
                      </a:r>
                    </a:p>
                  </a:txBody>
                  <a:tcPr/>
                </a:tc>
                <a:extLst>
                  <a:ext uri="{0D108BD9-81ED-4DB2-BD59-A6C34878D82A}">
                    <a16:rowId xmlns:a16="http://schemas.microsoft.com/office/drawing/2014/main" val="697702833"/>
                  </a:ext>
                </a:extLst>
              </a:tr>
              <a:tr h="548640">
                <a:tc>
                  <a:txBody>
                    <a:bodyPr/>
                    <a:lstStyle/>
                    <a:p>
                      <a:r>
                        <a:rPr lang="en-US"/>
                        <a:t>Planning/B&amp;S</a:t>
                      </a:r>
                    </a:p>
                  </a:txBody>
                  <a:tcPr/>
                </a:tc>
                <a:tc>
                  <a:txBody>
                    <a:bodyPr/>
                    <a:lstStyle/>
                    <a:p>
                      <a:pPr algn="ctr"/>
                      <a:r>
                        <a:rPr lang="en-US"/>
                        <a:t>New City</a:t>
                      </a:r>
                    </a:p>
                  </a:txBody>
                  <a:tcPr/>
                </a:tc>
                <a:tc>
                  <a:txBody>
                    <a:bodyPr/>
                    <a:lstStyle/>
                    <a:p>
                      <a:endParaRPr lang="en-US"/>
                    </a:p>
                  </a:txBody>
                  <a:tcPr>
                    <a:noFill/>
                  </a:tcPr>
                </a:tc>
                <a:tc>
                  <a:txBody>
                    <a:bodyPr/>
                    <a:lstStyle/>
                    <a:p>
                      <a:r>
                        <a:rPr lang="en-US"/>
                        <a:t>Library</a:t>
                      </a:r>
                    </a:p>
                  </a:txBody>
                  <a:tcPr/>
                </a:tc>
                <a:tc>
                  <a:txBody>
                    <a:bodyPr/>
                    <a:lstStyle/>
                    <a:p>
                      <a:pPr algn="ctr"/>
                      <a:r>
                        <a:rPr lang="en-US"/>
                        <a:t>New City w </a:t>
                      </a:r>
                      <a:r>
                        <a:rPr lang="en-US" err="1"/>
                        <a:t>Unif</a:t>
                      </a:r>
                      <a:r>
                        <a:rPr lang="en-US"/>
                        <a:t>. Lib.</a:t>
                      </a:r>
                      <a:r>
                        <a:rPr lang="en-US" baseline="0"/>
                        <a:t> System</a:t>
                      </a:r>
                      <a:endParaRPr lang="en-US"/>
                    </a:p>
                  </a:txBody>
                  <a:tcPr/>
                </a:tc>
                <a:extLst>
                  <a:ext uri="{0D108BD9-81ED-4DB2-BD59-A6C34878D82A}">
                    <a16:rowId xmlns:a16="http://schemas.microsoft.com/office/drawing/2014/main" val="448013943"/>
                  </a:ext>
                </a:extLst>
              </a:tr>
              <a:tr h="548640">
                <a:tc>
                  <a:txBody>
                    <a:bodyPr/>
                    <a:lstStyle/>
                    <a:p>
                      <a:r>
                        <a:rPr lang="en-US"/>
                        <a:t>Parks &amp; Rec</a:t>
                      </a:r>
                    </a:p>
                  </a:txBody>
                  <a:tcPr/>
                </a:tc>
                <a:tc>
                  <a:txBody>
                    <a:bodyPr/>
                    <a:lstStyle/>
                    <a:p>
                      <a:pPr algn="ctr"/>
                      <a:r>
                        <a:rPr lang="en-US"/>
                        <a:t>New City</a:t>
                      </a:r>
                    </a:p>
                  </a:txBody>
                  <a:tcPr/>
                </a:tc>
                <a:tc>
                  <a:txBody>
                    <a:bodyPr/>
                    <a:lstStyle/>
                    <a:p>
                      <a:endParaRPr lang="en-US"/>
                    </a:p>
                  </a:txBody>
                  <a:tcPr>
                    <a:noFill/>
                  </a:tcPr>
                </a:tc>
                <a:tc>
                  <a:txBody>
                    <a:bodyPr/>
                    <a:lstStyle/>
                    <a:p>
                      <a:r>
                        <a:rPr lang="en-US"/>
                        <a:t>CC&amp;R Enforce.</a:t>
                      </a:r>
                    </a:p>
                  </a:txBody>
                  <a:tcPr/>
                </a:tc>
                <a:tc>
                  <a:txBody>
                    <a:bodyPr/>
                    <a:lstStyle/>
                    <a:p>
                      <a:pPr algn="ctr"/>
                      <a:r>
                        <a:rPr lang="en-US"/>
                        <a:t>MHCSD Subsidiary</a:t>
                      </a:r>
                      <a:r>
                        <a:rPr lang="en-US" baseline="0"/>
                        <a:t> District</a:t>
                      </a:r>
                      <a:endParaRPr lang="en-US"/>
                    </a:p>
                  </a:txBody>
                  <a:tcPr/>
                </a:tc>
                <a:extLst>
                  <a:ext uri="{0D108BD9-81ED-4DB2-BD59-A6C34878D82A}">
                    <a16:rowId xmlns:a16="http://schemas.microsoft.com/office/drawing/2014/main" val="3085374758"/>
                  </a:ext>
                </a:extLst>
              </a:tr>
            </a:tbl>
          </a:graphicData>
        </a:graphic>
      </p:graphicFrame>
      <p:sp>
        <p:nvSpPr>
          <p:cNvPr id="4" name="Date Placeholder 3">
            <a:extLst>
              <a:ext uri="{FF2B5EF4-FFF2-40B4-BE49-F238E27FC236}">
                <a16:creationId xmlns:a16="http://schemas.microsoft.com/office/drawing/2014/main" id="{E8B30F3D-806A-7F73-6111-F116471409CD}"/>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3B9B17F9-0A3F-0F0A-1522-086DBD006BA7}"/>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3F525D37-EBA8-3B19-E1F5-7774DCDB8E37}"/>
              </a:ext>
            </a:extLst>
          </p:cNvPr>
          <p:cNvSpPr>
            <a:spLocks noGrp="1"/>
          </p:cNvSpPr>
          <p:nvPr>
            <p:ph type="sldNum" sz="quarter" idx="12"/>
          </p:nvPr>
        </p:nvSpPr>
        <p:spPr/>
        <p:txBody>
          <a:bodyPr/>
          <a:lstStyle/>
          <a:p>
            <a:fld id="{1979329C-E602-8045-939D-A1EE57EE5C92}" type="slidenum">
              <a:rPr lang="en-US" smtClean="0"/>
              <a:t>7</a:t>
            </a:fld>
            <a:endParaRPr lang="en-US"/>
          </a:p>
        </p:txBody>
      </p:sp>
    </p:spTree>
    <p:extLst>
      <p:ext uri="{BB962C8B-B14F-4D97-AF65-F5344CB8AC3E}">
        <p14:creationId xmlns:p14="http://schemas.microsoft.com/office/powerpoint/2010/main" val="313949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049CD-72A7-A924-FA99-F0B621A56E42}"/>
              </a:ext>
            </a:extLst>
          </p:cNvPr>
          <p:cNvSpPr>
            <a:spLocks noGrp="1"/>
          </p:cNvSpPr>
          <p:nvPr>
            <p:ph type="title"/>
          </p:nvPr>
        </p:nvSpPr>
        <p:spPr/>
        <p:txBody>
          <a:bodyPr/>
          <a:lstStyle/>
          <a:p>
            <a:r>
              <a:rPr lang="en-US"/>
              <a:t>Overall Findings</a:t>
            </a:r>
          </a:p>
        </p:txBody>
      </p:sp>
      <p:sp>
        <p:nvSpPr>
          <p:cNvPr id="7" name="Content Placeholder 6">
            <a:extLst>
              <a:ext uri="{FF2B5EF4-FFF2-40B4-BE49-F238E27FC236}">
                <a16:creationId xmlns:a16="http://schemas.microsoft.com/office/drawing/2014/main" id="{E23C7466-A8F7-3A02-11FD-1E308EB769C7}"/>
              </a:ext>
            </a:extLst>
          </p:cNvPr>
          <p:cNvSpPr>
            <a:spLocks noGrp="1"/>
          </p:cNvSpPr>
          <p:nvPr>
            <p:ph sz="half" idx="1"/>
          </p:nvPr>
        </p:nvSpPr>
        <p:spPr/>
        <p:txBody>
          <a:bodyPr>
            <a:normAutofit/>
          </a:bodyPr>
          <a:lstStyle/>
          <a:p>
            <a:r>
              <a:rPr lang="en-US"/>
              <a:t>Incorporation is fiscally feasible</a:t>
            </a:r>
          </a:p>
          <a:p>
            <a:pPr lvl="1"/>
            <a:r>
              <a:rPr lang="en-US"/>
              <a:t>Revenues exceed projections</a:t>
            </a:r>
          </a:p>
          <a:p>
            <a:pPr lvl="1"/>
            <a:r>
              <a:rPr lang="en-US"/>
              <a:t>Existing fund balances carryover</a:t>
            </a:r>
          </a:p>
          <a:p>
            <a:r>
              <a:rPr lang="en-US"/>
              <a:t>Special Tax Fund is 48% total revenue, making incorporation feasible</a:t>
            </a:r>
          </a:p>
          <a:p>
            <a:r>
              <a:rPr lang="en-US"/>
              <a:t>At lower development growth, incorporation remains feasible</a:t>
            </a:r>
          </a:p>
          <a:p>
            <a:r>
              <a:rPr lang="en-US"/>
              <a:t>No revenue neutrality mitigation expected</a:t>
            </a:r>
          </a:p>
        </p:txBody>
      </p:sp>
      <p:graphicFrame>
        <p:nvGraphicFramePr>
          <p:cNvPr id="14" name="Content Placeholder 13">
            <a:extLst>
              <a:ext uri="{FF2B5EF4-FFF2-40B4-BE49-F238E27FC236}">
                <a16:creationId xmlns:a16="http://schemas.microsoft.com/office/drawing/2014/main" id="{5BBAF09B-1C7B-DDE8-35FC-1B2CAAF0E540}"/>
              </a:ext>
            </a:extLst>
          </p:cNvPr>
          <p:cNvGraphicFramePr>
            <a:graphicFrameLocks noGrp="1"/>
          </p:cNvGraphicFramePr>
          <p:nvPr>
            <p:ph sz="half" idx="2"/>
            <p:extLst>
              <p:ext uri="{D42A27DB-BD31-4B8C-83A1-F6EECF244321}">
                <p14:modId xmlns:p14="http://schemas.microsoft.com/office/powerpoint/2010/main" val="3551556188"/>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C437FB28-E127-CA5A-020A-D30475635C0F}"/>
              </a:ext>
            </a:extLst>
          </p:cNvPr>
          <p:cNvSpPr>
            <a:spLocks noGrp="1"/>
          </p:cNvSpPr>
          <p:nvPr>
            <p:ph type="dt" sz="half" idx="10"/>
          </p:nvPr>
        </p:nvSpPr>
        <p:spPr/>
        <p:txBody>
          <a:bodyPr/>
          <a:lstStyle/>
          <a:p>
            <a:r>
              <a:rPr lang="en-US"/>
              <a:t>7/13/23</a:t>
            </a:r>
          </a:p>
        </p:txBody>
      </p:sp>
      <p:sp>
        <p:nvSpPr>
          <p:cNvPr id="5" name="Footer Placeholder 4">
            <a:extLst>
              <a:ext uri="{FF2B5EF4-FFF2-40B4-BE49-F238E27FC236}">
                <a16:creationId xmlns:a16="http://schemas.microsoft.com/office/drawing/2014/main" id="{979A670A-99F6-C699-1655-5757E8FB1CBF}"/>
              </a:ext>
            </a:extLst>
          </p:cNvPr>
          <p:cNvSpPr>
            <a:spLocks noGrp="1"/>
          </p:cNvSpPr>
          <p:nvPr>
            <p:ph type="ftr" sz="quarter" idx="11"/>
          </p:nvPr>
        </p:nvSpPr>
        <p:spPr/>
        <p:txBody>
          <a:bodyPr/>
          <a:lstStyle/>
          <a:p>
            <a:r>
              <a:rPr lang="en-US"/>
              <a:t>San Joaquin LAFCO Study Session</a:t>
            </a:r>
          </a:p>
        </p:txBody>
      </p:sp>
      <p:sp>
        <p:nvSpPr>
          <p:cNvPr id="6" name="Slide Number Placeholder 5">
            <a:extLst>
              <a:ext uri="{FF2B5EF4-FFF2-40B4-BE49-F238E27FC236}">
                <a16:creationId xmlns:a16="http://schemas.microsoft.com/office/drawing/2014/main" id="{8E23277A-8FE6-3C85-7E0E-6BFA7BF5415A}"/>
              </a:ext>
            </a:extLst>
          </p:cNvPr>
          <p:cNvSpPr>
            <a:spLocks noGrp="1"/>
          </p:cNvSpPr>
          <p:nvPr>
            <p:ph type="sldNum" sz="quarter" idx="12"/>
          </p:nvPr>
        </p:nvSpPr>
        <p:spPr/>
        <p:txBody>
          <a:bodyPr/>
          <a:lstStyle/>
          <a:p>
            <a:fld id="{1979329C-E602-8045-939D-A1EE57EE5C92}" type="slidenum">
              <a:rPr lang="en-US" smtClean="0"/>
              <a:t>8</a:t>
            </a:fld>
            <a:endParaRPr lang="en-US"/>
          </a:p>
        </p:txBody>
      </p:sp>
    </p:spTree>
    <p:extLst>
      <p:ext uri="{BB962C8B-B14F-4D97-AF65-F5344CB8AC3E}">
        <p14:creationId xmlns:p14="http://schemas.microsoft.com/office/powerpoint/2010/main" val="67508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3DAEE-AF1D-C355-BD55-44CA7BC51923}"/>
              </a:ext>
            </a:extLst>
          </p:cNvPr>
          <p:cNvSpPr>
            <a:spLocks noGrp="1"/>
          </p:cNvSpPr>
          <p:nvPr>
            <p:ph type="title"/>
          </p:nvPr>
        </p:nvSpPr>
        <p:spPr/>
        <p:txBody>
          <a:bodyPr/>
          <a:lstStyle/>
          <a:p>
            <a:r>
              <a:rPr lang="en-US"/>
              <a:t>General Fund Forecast</a:t>
            </a:r>
          </a:p>
        </p:txBody>
      </p:sp>
      <p:graphicFrame>
        <p:nvGraphicFramePr>
          <p:cNvPr id="12" name="Content Placeholder 11">
            <a:extLst>
              <a:ext uri="{FF2B5EF4-FFF2-40B4-BE49-F238E27FC236}">
                <a16:creationId xmlns:a16="http://schemas.microsoft.com/office/drawing/2014/main" id="{36F5296E-16F2-4FDD-DEF4-22D3280D97FA}"/>
              </a:ext>
            </a:extLst>
          </p:cNvPr>
          <p:cNvGraphicFramePr>
            <a:graphicFrameLocks noGrp="1"/>
          </p:cNvGraphicFramePr>
          <p:nvPr>
            <p:ph idx="1"/>
            <p:extLst>
              <p:ext uri="{D42A27DB-BD31-4B8C-83A1-F6EECF244321}">
                <p14:modId xmlns:p14="http://schemas.microsoft.com/office/powerpoint/2010/main" val="119784155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6" name="Date Placeholder 5">
            <a:extLst>
              <a:ext uri="{FF2B5EF4-FFF2-40B4-BE49-F238E27FC236}">
                <a16:creationId xmlns:a16="http://schemas.microsoft.com/office/drawing/2014/main" id="{3A414D5A-8C9B-8906-BC88-1457B8FFCEA5}"/>
              </a:ext>
            </a:extLst>
          </p:cNvPr>
          <p:cNvSpPr>
            <a:spLocks noGrp="1"/>
          </p:cNvSpPr>
          <p:nvPr>
            <p:ph type="dt" sz="half" idx="10"/>
          </p:nvPr>
        </p:nvSpPr>
        <p:spPr/>
        <p:txBody>
          <a:bodyPr/>
          <a:lstStyle/>
          <a:p>
            <a:r>
              <a:rPr lang="en-US"/>
              <a:t>7/13/23</a:t>
            </a:r>
          </a:p>
        </p:txBody>
      </p:sp>
      <p:sp>
        <p:nvSpPr>
          <p:cNvPr id="7" name="Footer Placeholder 6">
            <a:extLst>
              <a:ext uri="{FF2B5EF4-FFF2-40B4-BE49-F238E27FC236}">
                <a16:creationId xmlns:a16="http://schemas.microsoft.com/office/drawing/2014/main" id="{771E1525-769B-8ACC-7432-CF60DEE3FC52}"/>
              </a:ext>
            </a:extLst>
          </p:cNvPr>
          <p:cNvSpPr>
            <a:spLocks noGrp="1"/>
          </p:cNvSpPr>
          <p:nvPr>
            <p:ph type="ftr" sz="quarter" idx="11"/>
          </p:nvPr>
        </p:nvSpPr>
        <p:spPr/>
        <p:txBody>
          <a:bodyPr/>
          <a:lstStyle/>
          <a:p>
            <a:r>
              <a:rPr lang="en-US"/>
              <a:t>San Joaquin LAFCO Study Session</a:t>
            </a:r>
          </a:p>
        </p:txBody>
      </p:sp>
      <p:sp>
        <p:nvSpPr>
          <p:cNvPr id="8" name="Slide Number Placeholder 7">
            <a:extLst>
              <a:ext uri="{FF2B5EF4-FFF2-40B4-BE49-F238E27FC236}">
                <a16:creationId xmlns:a16="http://schemas.microsoft.com/office/drawing/2014/main" id="{B07E2531-9C60-8E13-B63F-FB6266330831}"/>
              </a:ext>
            </a:extLst>
          </p:cNvPr>
          <p:cNvSpPr>
            <a:spLocks noGrp="1"/>
          </p:cNvSpPr>
          <p:nvPr>
            <p:ph type="sldNum" sz="quarter" idx="12"/>
          </p:nvPr>
        </p:nvSpPr>
        <p:spPr/>
        <p:txBody>
          <a:bodyPr/>
          <a:lstStyle/>
          <a:p>
            <a:fld id="{1979329C-E602-8045-939D-A1EE57EE5C92}" type="slidenum">
              <a:rPr lang="en-US" smtClean="0"/>
              <a:t>9</a:t>
            </a:fld>
            <a:endParaRPr lang="en-US"/>
          </a:p>
        </p:txBody>
      </p:sp>
    </p:spTree>
    <p:extLst>
      <p:ext uri="{BB962C8B-B14F-4D97-AF65-F5344CB8AC3E}">
        <p14:creationId xmlns:p14="http://schemas.microsoft.com/office/powerpoint/2010/main" val="3754068879"/>
      </p:ext>
    </p:extLst>
  </p:cSld>
  <p:clrMapOvr>
    <a:masterClrMapping/>
  </p:clrMapOvr>
</p:sld>
</file>

<file path=ppt/theme/theme1.xml><?xml version="1.0" encoding="utf-8"?>
<a:theme xmlns:a="http://schemas.openxmlformats.org/drawingml/2006/main" name="RSG Theme">
  <a:themeElements>
    <a:clrScheme name="Primary RSG Palette">
      <a:dk1>
        <a:srgbClr val="535659"/>
      </a:dk1>
      <a:lt1>
        <a:srgbClr val="FFFFFF"/>
      </a:lt1>
      <a:dk2>
        <a:srgbClr val="75787B"/>
      </a:dk2>
      <a:lt2>
        <a:srgbClr val="E7E6E6"/>
      </a:lt2>
      <a:accent1>
        <a:srgbClr val="CF4520"/>
      </a:accent1>
      <a:accent2>
        <a:srgbClr val="ED8B00"/>
      </a:accent2>
      <a:accent3>
        <a:srgbClr val="8A2A2B"/>
      </a:accent3>
      <a:accent4>
        <a:srgbClr val="E1513C"/>
      </a:accent4>
      <a:accent5>
        <a:srgbClr val="003CA5"/>
      </a:accent5>
      <a:accent6>
        <a:srgbClr val="009CDE"/>
      </a:accent6>
      <a:hlink>
        <a:srgbClr val="ED8B00"/>
      </a:hlink>
      <a:folHlink>
        <a:srgbClr val="8A2A2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rthership Roadmap Draft 2.0" id="{836BA73C-7479-5E4D-B5A4-26E7766C12E6}" vid="{C01AB7A3-9684-A545-A1C0-DAB08CA673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143B726F7438F4A8967618A6F51AAF4" ma:contentTypeVersion="15" ma:contentTypeDescription="Create a new document." ma:contentTypeScope="" ma:versionID="b17886e968895b0ecfdd98c319952d57">
  <xsd:schema xmlns:xsd="http://www.w3.org/2001/XMLSchema" xmlns:xs="http://www.w3.org/2001/XMLSchema" xmlns:p="http://schemas.microsoft.com/office/2006/metadata/properties" xmlns:ns1="http://schemas.microsoft.com/sharepoint/v3" xmlns:ns2="fde424f9-e69a-4698-842c-3249d7c315c2" xmlns:ns3="6e544b42-7a83-4891-a834-88c54d741bd8" targetNamespace="http://schemas.microsoft.com/office/2006/metadata/properties" ma:root="true" ma:fieldsID="6903fb31e5b19f7441aaf122c37258e4" ns1:_="" ns2:_="" ns3:_="">
    <xsd:import namespace="http://schemas.microsoft.com/sharepoint/v3"/>
    <xsd:import namespace="fde424f9-e69a-4698-842c-3249d7c315c2"/>
    <xsd:import namespace="6e544b42-7a83-4891-a834-88c54d741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e424f9-e69a-4698-842c-3249d7c31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a1da27d-9ecf-4def-9164-28b8e2f6a4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e544b42-7a83-4891-a834-88c54d741bd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3feee24-9f96-4608-8e93-f06102bcf9fa}" ma:internalName="TaxCatchAll" ma:showField="CatchAllData" ma:web="6e544b42-7a83-4891-a834-88c54d741bd8">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de424f9-e69a-4698-842c-3249d7c315c2">
      <Terms xmlns="http://schemas.microsoft.com/office/infopath/2007/PartnerControls"/>
    </lcf76f155ced4ddcb4097134ff3c332f>
    <TaxCatchAll xmlns="6e544b42-7a83-4891-a834-88c54d741bd8"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4649FFF5-95BC-4E01-BEAD-021B4493EE0C}">
  <ds:schemaRefs>
    <ds:schemaRef ds:uri="http://schemas.microsoft.com/sharepoint/v3/contenttype/forms"/>
  </ds:schemaRefs>
</ds:datastoreItem>
</file>

<file path=customXml/itemProps2.xml><?xml version="1.0" encoding="utf-8"?>
<ds:datastoreItem xmlns:ds="http://schemas.openxmlformats.org/officeDocument/2006/customXml" ds:itemID="{B1FC5F1F-FFB3-4795-A25C-DE8C83527024}">
  <ds:schemaRefs>
    <ds:schemaRef ds:uri="6e544b42-7a83-4891-a834-88c54d741bd8"/>
    <ds:schemaRef ds:uri="fde424f9-e69a-4698-842c-3249d7c315c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DFAB083-E521-48CB-B073-8C304A0DFCBA}">
  <ds:schemaRefs>
    <ds:schemaRef ds:uri="fde424f9-e69a-4698-842c-3249d7c315c2"/>
    <ds:schemaRef ds:uri="6e544b42-7a83-4891-a834-88c54d741bd8"/>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Apr 2023 RSG</Template>
  <TotalTime>0</TotalTime>
  <Words>1034</Words>
  <Application>Microsoft Office PowerPoint</Application>
  <PresentationFormat>Widescreen</PresentationFormat>
  <Paragraphs>237</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Helvetica</vt:lpstr>
      <vt:lpstr>Times New Roman</vt:lpstr>
      <vt:lpstr>RSG Theme</vt:lpstr>
      <vt:lpstr>Comprehensive Fiscal Analysis Mountain House Incorporation</vt:lpstr>
      <vt:lpstr>Purpose and Background</vt:lpstr>
      <vt:lpstr>What is a Comprehensive Fiscal Analysis?</vt:lpstr>
      <vt:lpstr>Components of the CFA</vt:lpstr>
      <vt:lpstr>Incorporation Application Summary</vt:lpstr>
      <vt:lpstr>About Mountain House CSD</vt:lpstr>
      <vt:lpstr>Plan for Services Summary</vt:lpstr>
      <vt:lpstr>Overall Findings</vt:lpstr>
      <vt:lpstr>General Fund Forecast</vt:lpstr>
      <vt:lpstr>Special Tax Fund Forecast</vt:lpstr>
      <vt:lpstr>Subsidiary District Fund</vt:lpstr>
      <vt:lpstr>LLMD Funds</vt:lpstr>
      <vt:lpstr>Road Fund</vt:lpstr>
      <vt:lpstr>Affordable Housing Fund</vt:lpstr>
      <vt:lpstr>Analysis of Affected Agencies</vt:lpstr>
      <vt:lpstr>General Fund / Alternatives Analyzed</vt:lpstr>
      <vt:lpstr>Key Terms and Conditions to be Considered</vt:lpstr>
      <vt:lpstr>Next Steps in Application Process</vt:lpstr>
      <vt:lpstr>Questions and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Fiscal Analysis Mountain House Incorporation</dc:title>
  <dc:creator>Jim Simon</dc:creator>
  <cp:lastModifiedBy>Hightower, Jeffrey [LAFCO]</cp:lastModifiedBy>
  <cp:revision>1</cp:revision>
  <dcterms:created xsi:type="dcterms:W3CDTF">2023-07-06T20:24:23Z</dcterms:created>
  <dcterms:modified xsi:type="dcterms:W3CDTF">2023-07-11T16:50:27Z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0x0101000143B726F7438F4A8967618A6F51AAF4</vt:lpwstr>
  </property>
  <property fmtid="{D5CDD505-2E9C-101B-9397-08002B2CF9AE}" pid="3" name="MediaServiceImageTags">
    <vt:lpwstr/>
  </property>
</Properties>
</file>